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75" r:id="rId4"/>
    <p:sldId id="276" r:id="rId5"/>
    <p:sldId id="277" r:id="rId6"/>
    <p:sldId id="258" r:id="rId7"/>
    <p:sldId id="270" r:id="rId8"/>
    <p:sldId id="281" r:id="rId9"/>
    <p:sldId id="271" r:id="rId10"/>
    <p:sldId id="272" r:id="rId11"/>
    <p:sldId id="273" r:id="rId12"/>
    <p:sldId id="259" r:id="rId13"/>
    <p:sldId id="262" r:id="rId14"/>
    <p:sldId id="263" r:id="rId15"/>
    <p:sldId id="264" r:id="rId16"/>
    <p:sldId id="274" r:id="rId17"/>
    <p:sldId id="265" r:id="rId18"/>
    <p:sldId id="266" r:id="rId19"/>
    <p:sldId id="280" r:id="rId20"/>
    <p:sldId id="261" r:id="rId21"/>
    <p:sldId id="278" r:id="rId22"/>
    <p:sldId id="267" r:id="rId23"/>
    <p:sldId id="2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96DF7A-C8DD-47A4-A9A4-11C38658AF9D}"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3B442-3C3D-4A66-8E08-E64BE11ED6E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6DF7A-C8DD-47A4-A9A4-11C38658AF9D}"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3B442-3C3D-4A66-8E08-E64BE11ED6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6DF7A-C8DD-47A4-A9A4-11C38658AF9D}"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3B442-3C3D-4A66-8E08-E64BE11ED6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6DF7A-C8DD-47A4-A9A4-11C38658AF9D}"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3B442-3C3D-4A66-8E08-E64BE11ED6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96DF7A-C8DD-47A4-A9A4-11C38658AF9D}" type="datetimeFigureOut">
              <a:rPr lang="en-US" smtClean="0"/>
              <a:pPr/>
              <a:t>8/8/2012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3B442-3C3D-4A66-8E08-E64BE11ED6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96DF7A-C8DD-47A4-A9A4-11C38658AF9D}" type="datetimeFigureOut">
              <a:rPr lang="en-US" smtClean="0"/>
              <a:pPr/>
              <a:t>8/8/2012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3B442-3C3D-4A66-8E08-E64BE11ED6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96DF7A-C8DD-47A4-A9A4-11C38658AF9D}" type="datetimeFigureOut">
              <a:rPr lang="en-US" smtClean="0"/>
              <a:pPr/>
              <a:t>8/8/2012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3B442-3C3D-4A66-8E08-E64BE11ED6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96DF7A-C8DD-47A4-A9A4-11C38658AF9D}" type="datetimeFigureOut">
              <a:rPr lang="en-US" smtClean="0"/>
              <a:pPr/>
              <a:t>8/8/2012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3B442-3C3D-4A66-8E08-E64BE11ED6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6DF7A-C8DD-47A4-A9A4-11C38658AF9D}" type="datetimeFigureOut">
              <a:rPr lang="en-US" smtClean="0"/>
              <a:pPr/>
              <a:t>8/8/2012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3B442-3C3D-4A66-8E08-E64BE11ED6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6DF7A-C8DD-47A4-A9A4-11C38658AF9D}" type="datetimeFigureOut">
              <a:rPr lang="en-US" smtClean="0"/>
              <a:pPr/>
              <a:t>8/8/2012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3B442-3C3D-4A66-8E08-E64BE11ED6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96DF7A-C8DD-47A4-A9A4-11C38658AF9D}" type="datetimeFigureOut">
              <a:rPr lang="en-US" smtClean="0"/>
              <a:pPr/>
              <a:t>8/8/2012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3B442-3C3D-4A66-8E08-E64BE11ED6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6DF7A-C8DD-47A4-A9A4-11C38658AF9D}" type="datetimeFigureOut">
              <a:rPr lang="en-US" smtClean="0"/>
              <a:pPr/>
              <a:t>8/8/2012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3B442-3C3D-4A66-8E08-E64BE11ED6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certainteed.com/products/insulation/spray-foam-insulation/31738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ertainteed.com/products/insulation/spray-foam-insulation/31738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534400" cy="1600200"/>
          </a:xfrm>
        </p:spPr>
        <p:txBody>
          <a:bodyPr>
            <a:normAutofit fontScale="90000"/>
          </a:bodyPr>
          <a:lstStyle/>
          <a:p>
            <a:r>
              <a:rPr lang="en-US" sz="3600" b="1" i="1" dirty="0" smtClean="0"/>
              <a:t/>
            </a:r>
            <a:br>
              <a:rPr lang="en-US" sz="3600" b="1" i="1" dirty="0" smtClean="0"/>
            </a:br>
            <a:r>
              <a:rPr lang="en-US" sz="3600" b="1" i="1" dirty="0" smtClean="0"/>
              <a:t/>
            </a:r>
            <a:br>
              <a:rPr lang="en-US" sz="3600" b="1" i="1" dirty="0" smtClean="0"/>
            </a:br>
            <a:r>
              <a:rPr lang="en-US" sz="3600" b="1" i="1" dirty="0" smtClean="0"/>
              <a:t>Designing a Precision Mechanical System</a:t>
            </a:r>
            <a:r>
              <a:rPr lang="en-US" sz="3600" b="1" i="1" dirty="0" smtClean="0"/>
              <a:t>:</a:t>
            </a:r>
            <a:r>
              <a:rPr lang="en-US" sz="3600" b="1" i="1" dirty="0" smtClean="0"/>
              <a:t/>
            </a:r>
            <a:br>
              <a:rPr lang="en-US" sz="3600" b="1" i="1" dirty="0" smtClean="0"/>
            </a:br>
            <a:r>
              <a:rPr lang="en-US" sz="3600" dirty="0" smtClean="0"/>
              <a:t/>
            </a:r>
            <a:br>
              <a:rPr lang="en-US" sz="3600" dirty="0" smtClean="0"/>
            </a:br>
            <a:endParaRPr lang="en-US" sz="3600" dirty="0"/>
          </a:p>
        </p:txBody>
      </p:sp>
      <p:pic>
        <p:nvPicPr>
          <p:cNvPr id="7" name="Picture 6" descr="MillsBrosLogo.jpg"/>
          <p:cNvPicPr>
            <a:picLocks noChangeAspect="1"/>
          </p:cNvPicPr>
          <p:nvPr/>
        </p:nvPicPr>
        <p:blipFill>
          <a:blip r:embed="rId2" cstate="print"/>
          <a:stretch>
            <a:fillRect/>
          </a:stretch>
        </p:blipFill>
        <p:spPr>
          <a:xfrm>
            <a:off x="2209800" y="1981200"/>
            <a:ext cx="4691359" cy="2895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IAQ Tests</a:t>
            </a:r>
            <a:endParaRPr lang="en-US" b="1" dirty="0"/>
          </a:p>
        </p:txBody>
      </p:sp>
      <p:sp>
        <p:nvSpPr>
          <p:cNvPr id="3" name="Content Placeholder 2"/>
          <p:cNvSpPr>
            <a:spLocks noGrp="1"/>
          </p:cNvSpPr>
          <p:nvPr>
            <p:ph idx="1"/>
          </p:nvPr>
        </p:nvSpPr>
        <p:spPr>
          <a:xfrm>
            <a:off x="457200" y="1295400"/>
            <a:ext cx="4495800" cy="5013960"/>
          </a:xfrm>
        </p:spPr>
        <p:txBody>
          <a:bodyPr>
            <a:normAutofit/>
          </a:bodyPr>
          <a:lstStyle/>
          <a:p>
            <a:pPr>
              <a:buNone/>
            </a:pPr>
            <a:r>
              <a:rPr lang="en-US" b="1" u="sng" dirty="0" smtClean="0">
                <a:effectLst>
                  <a:outerShdw blurRad="38100" dist="38100" dir="2700000" algn="tl">
                    <a:srgbClr val="000000">
                      <a:alpha val="43137"/>
                    </a:srgbClr>
                  </a:outerShdw>
                </a:effectLst>
              </a:rPr>
              <a:t>Indoor Air Quality Tests:</a:t>
            </a:r>
          </a:p>
          <a:p>
            <a:pPr>
              <a:buNone/>
            </a:pPr>
            <a:endParaRPr lang="en-US" sz="2600" dirty="0" smtClean="0"/>
          </a:p>
          <a:p>
            <a:pPr>
              <a:buNone/>
            </a:pPr>
            <a:r>
              <a:rPr lang="en-US" sz="2600" dirty="0" smtClean="0"/>
              <a:t>Used after the Energy </a:t>
            </a:r>
          </a:p>
          <a:p>
            <a:pPr>
              <a:buNone/>
            </a:pPr>
            <a:r>
              <a:rPr lang="en-US" sz="2600" dirty="0" smtClean="0"/>
              <a:t>valuation if the presence of </a:t>
            </a:r>
          </a:p>
          <a:p>
            <a:pPr>
              <a:buNone/>
            </a:pPr>
            <a:r>
              <a:rPr lang="en-US" sz="2600" dirty="0" smtClean="0"/>
              <a:t>old is found in the home.  </a:t>
            </a:r>
          </a:p>
          <a:p>
            <a:pPr>
              <a:buNone/>
            </a:pPr>
            <a:endParaRPr lang="en-US" sz="2600" dirty="0" smtClean="0"/>
          </a:p>
          <a:p>
            <a:pPr>
              <a:buNone/>
            </a:pPr>
            <a:r>
              <a:rPr lang="en-US" sz="2600" dirty="0" smtClean="0"/>
              <a:t>A sample of the existing mold</a:t>
            </a:r>
          </a:p>
          <a:p>
            <a:pPr>
              <a:buNone/>
            </a:pPr>
            <a:r>
              <a:rPr lang="en-US" sz="2600" dirty="0" smtClean="0"/>
              <a:t>issues would be gathered</a:t>
            </a:r>
          </a:p>
          <a:p>
            <a:pPr>
              <a:buNone/>
            </a:pPr>
            <a:r>
              <a:rPr lang="en-US" sz="2600" dirty="0" smtClean="0"/>
              <a:t>and sent to a third party</a:t>
            </a:r>
          </a:p>
          <a:p>
            <a:pPr>
              <a:buNone/>
            </a:pPr>
            <a:r>
              <a:rPr lang="en-US" sz="2600" dirty="0" smtClean="0"/>
              <a:t>laboratory for evaluation.</a:t>
            </a:r>
            <a:r>
              <a:rPr lang="en-US" sz="2600" dirty="0"/>
              <a:t> </a:t>
            </a:r>
            <a:r>
              <a:rPr lang="en-US" sz="2600" dirty="0" smtClean="0"/>
              <a:t> </a:t>
            </a:r>
          </a:p>
          <a:p>
            <a:pPr>
              <a:buNone/>
            </a:pPr>
            <a:endParaRPr lang="en-US" sz="2600" dirty="0" smtClean="0"/>
          </a:p>
        </p:txBody>
      </p:sp>
      <p:pic>
        <p:nvPicPr>
          <p:cNvPr id="13314" name="Picture 2" descr="http://t0.gstatic.com/images?q=tbn:ANd9GcT-zcKJ89MDfmUeCrmxOePw2ktSZoqCQ4eKmPDOd1j2iPyFNmF_"/>
          <p:cNvPicPr>
            <a:picLocks noChangeAspect="1" noChangeArrowheads="1"/>
          </p:cNvPicPr>
          <p:nvPr/>
        </p:nvPicPr>
        <p:blipFill>
          <a:blip r:embed="rId2" cstate="print"/>
          <a:srcRect/>
          <a:stretch>
            <a:fillRect/>
          </a:stretch>
        </p:blipFill>
        <p:spPr bwMode="auto">
          <a:xfrm>
            <a:off x="4768792" y="2057400"/>
            <a:ext cx="3714225" cy="350520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a:normAutofit fontScale="90000"/>
          </a:bodyPr>
          <a:lstStyle/>
          <a:p>
            <a:r>
              <a:rPr lang="en-US" sz="3600" b="1" dirty="0" smtClean="0"/>
              <a:t>Manual J and D Heat Load Calculations: </a:t>
            </a:r>
            <a:br>
              <a:rPr lang="en-US" sz="3600" b="1" dirty="0" smtClean="0"/>
            </a:br>
            <a:r>
              <a:rPr lang="en-US" sz="3600" b="1" dirty="0" smtClean="0"/>
              <a:t>The Correct Way to Size a System</a:t>
            </a:r>
            <a:endParaRPr lang="en-US" sz="3600" b="1" dirty="0"/>
          </a:p>
        </p:txBody>
      </p:sp>
      <p:sp>
        <p:nvSpPr>
          <p:cNvPr id="3" name="Content Placeholder 2"/>
          <p:cNvSpPr>
            <a:spLocks noGrp="1"/>
          </p:cNvSpPr>
          <p:nvPr>
            <p:ph idx="1"/>
          </p:nvPr>
        </p:nvSpPr>
        <p:spPr>
          <a:xfrm>
            <a:off x="228600" y="1219200"/>
            <a:ext cx="4343400" cy="5638800"/>
          </a:xfrm>
        </p:spPr>
        <p:txBody>
          <a:bodyPr>
            <a:noAutofit/>
          </a:bodyPr>
          <a:lstStyle/>
          <a:p>
            <a:pPr>
              <a:buNone/>
            </a:pPr>
            <a:r>
              <a:rPr lang="en-US" sz="2000" dirty="0" smtClean="0">
                <a:effectLst>
                  <a:outerShdw blurRad="38100" dist="38100" dir="2700000" algn="tl">
                    <a:srgbClr val="000000">
                      <a:alpha val="43137"/>
                    </a:srgbClr>
                  </a:outerShdw>
                </a:effectLst>
                <a:latin typeface="Arial Narrow" pitchFamily="34" charset="0"/>
              </a:rPr>
              <a:t>Key factors for correctly sizing a heating</a:t>
            </a:r>
          </a:p>
          <a:p>
            <a:pPr>
              <a:buNone/>
            </a:pPr>
            <a:r>
              <a:rPr lang="en-US" sz="2000" dirty="0" smtClean="0">
                <a:effectLst>
                  <a:outerShdw blurRad="38100" dist="38100" dir="2700000" algn="tl">
                    <a:srgbClr val="000000">
                      <a:alpha val="43137"/>
                    </a:srgbClr>
                  </a:outerShdw>
                </a:effectLst>
                <a:latin typeface="Arial Narrow" pitchFamily="34" charset="0"/>
              </a:rPr>
              <a:t>And cooling system include the following:</a:t>
            </a:r>
          </a:p>
          <a:p>
            <a:pPr>
              <a:buFont typeface="Arial" pitchFamily="34" charset="0"/>
              <a:buChar char="•"/>
            </a:pPr>
            <a:r>
              <a:rPr lang="en-US" sz="2000" dirty="0" smtClean="0">
                <a:effectLst>
                  <a:outerShdw blurRad="38100" dist="38100" dir="2700000" algn="tl">
                    <a:srgbClr val="000000">
                      <a:alpha val="43137"/>
                    </a:srgbClr>
                  </a:outerShdw>
                </a:effectLst>
                <a:latin typeface="Arial Narrow" pitchFamily="34" charset="0"/>
              </a:rPr>
              <a:t>Local Climate </a:t>
            </a:r>
          </a:p>
          <a:p>
            <a:pPr>
              <a:buFont typeface="Arial" pitchFamily="34" charset="0"/>
              <a:buChar char="•"/>
            </a:pPr>
            <a:r>
              <a:rPr lang="en-US" sz="2000" dirty="0" smtClean="0">
                <a:effectLst>
                  <a:outerShdw blurRad="38100" dist="38100" dir="2700000" algn="tl">
                    <a:srgbClr val="000000">
                      <a:alpha val="43137"/>
                    </a:srgbClr>
                  </a:outerShdw>
                </a:effectLst>
                <a:latin typeface="Arial Narrow" pitchFamily="34" charset="0"/>
              </a:rPr>
              <a:t>Size, Shape, and Orientation of the house</a:t>
            </a:r>
          </a:p>
          <a:p>
            <a:pPr>
              <a:buFont typeface="Arial" pitchFamily="34" charset="0"/>
              <a:buChar char="•"/>
            </a:pPr>
            <a:r>
              <a:rPr lang="en-US" sz="2000" dirty="0" smtClean="0">
                <a:effectLst>
                  <a:outerShdw blurRad="38100" dist="38100" dir="2700000" algn="tl">
                    <a:srgbClr val="000000">
                      <a:alpha val="43137"/>
                    </a:srgbClr>
                  </a:outerShdw>
                </a:effectLst>
                <a:latin typeface="Arial Narrow" pitchFamily="34" charset="0"/>
              </a:rPr>
              <a:t>Insulation Levels </a:t>
            </a:r>
          </a:p>
          <a:p>
            <a:pPr>
              <a:buFont typeface="Arial" pitchFamily="34" charset="0"/>
              <a:buChar char="•"/>
            </a:pPr>
            <a:r>
              <a:rPr lang="en-US" sz="2000" dirty="0" smtClean="0">
                <a:effectLst>
                  <a:outerShdw blurRad="38100" dist="38100" dir="2700000" algn="tl">
                    <a:srgbClr val="000000">
                      <a:alpha val="43137"/>
                    </a:srgbClr>
                  </a:outerShdw>
                </a:effectLst>
                <a:latin typeface="Arial Narrow" pitchFamily="34" charset="0"/>
              </a:rPr>
              <a:t>Window area, location, and type </a:t>
            </a:r>
          </a:p>
          <a:p>
            <a:pPr>
              <a:buFont typeface="Arial" pitchFamily="34" charset="0"/>
              <a:buChar char="•"/>
            </a:pPr>
            <a:r>
              <a:rPr lang="en-US" sz="2000" dirty="0" smtClean="0">
                <a:effectLst>
                  <a:outerShdw blurRad="38100" dist="38100" dir="2700000" algn="tl">
                    <a:srgbClr val="000000">
                      <a:alpha val="43137"/>
                    </a:srgbClr>
                  </a:outerShdw>
                </a:effectLst>
                <a:latin typeface="Arial Narrow" pitchFamily="34" charset="0"/>
              </a:rPr>
              <a:t>Air infiltration rates </a:t>
            </a:r>
          </a:p>
          <a:p>
            <a:pPr>
              <a:buFont typeface="Arial" pitchFamily="34" charset="0"/>
              <a:buChar char="•"/>
            </a:pPr>
            <a:r>
              <a:rPr lang="en-US" sz="2000" dirty="0" smtClean="0">
                <a:effectLst>
                  <a:outerShdw blurRad="38100" dist="38100" dir="2700000" algn="tl">
                    <a:srgbClr val="000000">
                      <a:alpha val="43137"/>
                    </a:srgbClr>
                  </a:outerShdw>
                </a:effectLst>
                <a:latin typeface="Arial Narrow" pitchFamily="34" charset="0"/>
              </a:rPr>
              <a:t>The number and ages of occupants </a:t>
            </a:r>
          </a:p>
          <a:p>
            <a:pPr>
              <a:buFont typeface="Arial" pitchFamily="34" charset="0"/>
              <a:buChar char="•"/>
            </a:pPr>
            <a:r>
              <a:rPr lang="en-US" sz="2000" dirty="0" smtClean="0">
                <a:effectLst>
                  <a:outerShdw blurRad="38100" dist="38100" dir="2700000" algn="tl">
                    <a:srgbClr val="000000">
                      <a:alpha val="43137"/>
                    </a:srgbClr>
                  </a:outerShdw>
                </a:effectLst>
                <a:latin typeface="Arial Narrow" pitchFamily="34" charset="0"/>
              </a:rPr>
              <a:t>Occupant comfort preferences </a:t>
            </a:r>
          </a:p>
          <a:p>
            <a:pPr>
              <a:buFont typeface="Arial" pitchFamily="34" charset="0"/>
              <a:buChar char="•"/>
            </a:pPr>
            <a:r>
              <a:rPr lang="en-US" sz="2000" dirty="0" smtClean="0">
                <a:effectLst>
                  <a:outerShdw blurRad="38100" dist="38100" dir="2700000" algn="tl">
                    <a:srgbClr val="000000">
                      <a:alpha val="43137"/>
                    </a:srgbClr>
                  </a:outerShdw>
                </a:effectLst>
                <a:latin typeface="Arial Narrow" pitchFamily="34" charset="0"/>
              </a:rPr>
              <a:t>The types and efficiencies of lights and major home appliances (which give off heat).</a:t>
            </a:r>
          </a:p>
          <a:p>
            <a:pPr>
              <a:buNone/>
            </a:pPr>
            <a:endParaRPr lang="en-US" sz="1600" dirty="0"/>
          </a:p>
        </p:txBody>
      </p:sp>
      <p:pic>
        <p:nvPicPr>
          <p:cNvPr id="12290" name="Picture 2" descr="http://t2.gstatic.com/images?q=tbn:ANd9GcTNV0wIz6wMGaL0wPy7h6TdeGeuIdo0BpISKm8nUe37BDIHfyZ37Q"/>
          <p:cNvPicPr>
            <a:picLocks noChangeAspect="1" noChangeArrowheads="1"/>
          </p:cNvPicPr>
          <p:nvPr/>
        </p:nvPicPr>
        <p:blipFill>
          <a:blip r:embed="rId2" cstate="print"/>
          <a:srcRect/>
          <a:stretch>
            <a:fillRect/>
          </a:stretch>
        </p:blipFill>
        <p:spPr bwMode="auto">
          <a:xfrm>
            <a:off x="4572000" y="2057400"/>
            <a:ext cx="4138107" cy="262667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rPr>
              <a:t>Solutions!</a:t>
            </a:r>
            <a:endParaRPr lang="en-US"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47800"/>
            <a:ext cx="5257800" cy="5090160"/>
          </a:xfrm>
        </p:spPr>
        <p:txBody>
          <a:bodyPr>
            <a:normAutofit lnSpcReduction="10000"/>
          </a:bodyPr>
          <a:lstStyle/>
          <a:p>
            <a:pPr>
              <a:buFont typeface="Arial" pitchFamily="34" charset="0"/>
              <a:buChar char="•"/>
            </a:pPr>
            <a:r>
              <a:rPr lang="en-US" dirty="0" smtClean="0"/>
              <a:t>Properly sized Energy Efficient HVAC system</a:t>
            </a:r>
          </a:p>
          <a:p>
            <a:pPr>
              <a:buFont typeface="Arial" pitchFamily="34" charset="0"/>
              <a:buChar char="•"/>
            </a:pPr>
            <a:r>
              <a:rPr lang="en-US" dirty="0" smtClean="0"/>
              <a:t>Proper location of ductwork</a:t>
            </a:r>
          </a:p>
          <a:p>
            <a:pPr>
              <a:buFont typeface="Arial" pitchFamily="34" charset="0"/>
              <a:buChar char="•"/>
            </a:pPr>
            <a:r>
              <a:rPr lang="en-US" dirty="0" err="1" smtClean="0"/>
              <a:t>Tankless</a:t>
            </a:r>
            <a:r>
              <a:rPr lang="en-US" dirty="0" smtClean="0"/>
              <a:t> Hot Water Heaters</a:t>
            </a:r>
          </a:p>
          <a:p>
            <a:pPr>
              <a:buFont typeface="Arial" pitchFamily="34" charset="0"/>
              <a:buChar char="•"/>
            </a:pPr>
            <a:r>
              <a:rPr lang="en-US" dirty="0" smtClean="0"/>
              <a:t>Insulation</a:t>
            </a:r>
          </a:p>
          <a:p>
            <a:pPr>
              <a:buFont typeface="Arial" pitchFamily="34" charset="0"/>
              <a:buChar char="•"/>
            </a:pPr>
            <a:r>
              <a:rPr lang="en-US" dirty="0" smtClean="0"/>
              <a:t>Enclosed Crawl Space Dehumidification</a:t>
            </a:r>
          </a:p>
          <a:p>
            <a:pPr>
              <a:buFont typeface="Arial" pitchFamily="34" charset="0"/>
              <a:buChar char="•"/>
            </a:pPr>
            <a:r>
              <a:rPr lang="en-US" dirty="0" smtClean="0"/>
              <a:t>Energy Efficient Windows, Sliding Glass Doors and French Doors</a:t>
            </a:r>
          </a:p>
          <a:p>
            <a:endParaRPr lang="en-US" dirty="0" smtClean="0"/>
          </a:p>
          <a:p>
            <a:endParaRPr lang="en-US" dirty="0"/>
          </a:p>
        </p:txBody>
      </p:sp>
      <p:pic>
        <p:nvPicPr>
          <p:cNvPr id="11266" name="Picture 2" descr="http://t2.gstatic.com/images?q=tbn:ANd9GcTCJSbvrwLZSzTIGcIcHPlyBmOPttrgKAOa093MgMzFgwGRPY6Zyw"/>
          <p:cNvPicPr>
            <a:picLocks noChangeAspect="1" noChangeArrowheads="1"/>
          </p:cNvPicPr>
          <p:nvPr/>
        </p:nvPicPr>
        <p:blipFill>
          <a:blip r:embed="rId2" cstate="print"/>
          <a:srcRect/>
          <a:stretch>
            <a:fillRect/>
          </a:stretch>
        </p:blipFill>
        <p:spPr bwMode="auto">
          <a:xfrm>
            <a:off x="6172200" y="304800"/>
            <a:ext cx="1962150" cy="2333625"/>
          </a:xfrm>
          <a:prstGeom prst="rect">
            <a:avLst/>
          </a:prstGeom>
          <a:ln>
            <a:noFill/>
          </a:ln>
          <a:effectLst>
            <a:softEdge rad="112500"/>
          </a:effectLst>
        </p:spPr>
      </p:pic>
      <p:pic>
        <p:nvPicPr>
          <p:cNvPr id="5" name="Picture 4" descr="rinnai1.jpg"/>
          <p:cNvPicPr>
            <a:picLocks noChangeAspect="1"/>
          </p:cNvPicPr>
          <p:nvPr/>
        </p:nvPicPr>
        <p:blipFill>
          <a:blip r:embed="rId3" cstate="print"/>
          <a:stretch>
            <a:fillRect/>
          </a:stretch>
        </p:blipFill>
        <p:spPr>
          <a:xfrm>
            <a:off x="5638800" y="2986616"/>
            <a:ext cx="2895600" cy="3699933"/>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Energy Efficient HVAC Systems</a:t>
            </a:r>
            <a:br>
              <a:rPr lang="en-US" b="1" dirty="0" smtClean="0"/>
            </a:br>
            <a:r>
              <a:rPr lang="en-US" b="1" u="sng" dirty="0" smtClean="0">
                <a:effectLst>
                  <a:outerShdw blurRad="38100" dist="38100" dir="2700000" algn="tl">
                    <a:srgbClr val="000000">
                      <a:alpha val="43137"/>
                    </a:srgbClr>
                  </a:outerShdw>
                </a:effectLst>
              </a:rPr>
              <a:t> Proper Size!   Age of Unit!</a:t>
            </a:r>
            <a:endParaRPr lang="en-US" dirty="0"/>
          </a:p>
        </p:txBody>
      </p:sp>
      <p:sp>
        <p:nvSpPr>
          <p:cNvPr id="3" name="Content Placeholder 2"/>
          <p:cNvSpPr>
            <a:spLocks noGrp="1"/>
          </p:cNvSpPr>
          <p:nvPr>
            <p:ph idx="1"/>
          </p:nvPr>
        </p:nvSpPr>
        <p:spPr>
          <a:xfrm>
            <a:off x="457200" y="1752600"/>
            <a:ext cx="8229600" cy="4525963"/>
          </a:xfrm>
        </p:spPr>
        <p:txBody>
          <a:bodyPr>
            <a:normAutofit fontScale="85000" lnSpcReduction="20000"/>
          </a:bodyPr>
          <a:lstStyle/>
          <a:p>
            <a:pPr>
              <a:buNone/>
            </a:pPr>
            <a:r>
              <a:rPr lang="en-US" dirty="0" smtClean="0"/>
              <a:t>    The most common sizing mistake is in over-sizing.  This not only makes the new system more expensive to install, but also forces it to operate inefficiently, break down more often, and cost more to operate. </a:t>
            </a:r>
            <a:br>
              <a:rPr lang="en-US" dirty="0" smtClean="0"/>
            </a:br>
            <a:endParaRPr lang="en-US" dirty="0" smtClean="0"/>
          </a:p>
          <a:p>
            <a:pPr>
              <a:buNone/>
            </a:pPr>
            <a:r>
              <a:rPr lang="en-US" dirty="0"/>
              <a:t> </a:t>
            </a:r>
            <a:r>
              <a:rPr lang="en-US" dirty="0" smtClean="0"/>
              <a:t>   Oversized heating equipment also often creates uncomfortable and large temperature swings in the house. Oversized air conditioners do not run long enough to dehumidify the air, which results in the “clammy” feeling and unhealthy mold growth in many air-conditioned houses.</a:t>
            </a:r>
          </a:p>
          <a:p>
            <a:pPr>
              <a:buNone/>
            </a:pPr>
            <a:r>
              <a:rPr lang="en-US" dirty="0" smtClean="0"/>
              <a:t>    </a:t>
            </a:r>
            <a:endParaRPr lang="en-US" b="1" u="sng" dirty="0" smtClean="0">
              <a:effectLst>
                <a:outerShdw blurRad="38100" dist="38100" dir="2700000" algn="tl">
                  <a:srgbClr val="000000">
                    <a:alpha val="43137"/>
                  </a:srgbClr>
                </a:outerShdw>
              </a:effectLst>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Tankless</a:t>
            </a:r>
            <a:r>
              <a:rPr lang="en-US" b="1" dirty="0" smtClean="0"/>
              <a:t> Hot Water Heaters</a:t>
            </a:r>
            <a:endParaRPr lang="en-US" b="1" dirty="0"/>
          </a:p>
        </p:txBody>
      </p:sp>
      <p:sp>
        <p:nvSpPr>
          <p:cNvPr id="3" name="Content Placeholder 2"/>
          <p:cNvSpPr>
            <a:spLocks noGrp="1"/>
          </p:cNvSpPr>
          <p:nvPr>
            <p:ph idx="1"/>
          </p:nvPr>
        </p:nvSpPr>
        <p:spPr>
          <a:xfrm>
            <a:off x="457200" y="1600201"/>
            <a:ext cx="8229600" cy="3352800"/>
          </a:xfrm>
        </p:spPr>
        <p:txBody>
          <a:bodyPr>
            <a:normAutofit lnSpcReduction="10000"/>
          </a:bodyPr>
          <a:lstStyle/>
          <a:p>
            <a:pPr>
              <a:buNone/>
            </a:pPr>
            <a:r>
              <a:rPr lang="en-US" dirty="0" smtClean="0"/>
              <a:t>    Heating water accounts for up to 30 percent of the average home's energy budget.  Gas-fired </a:t>
            </a:r>
            <a:r>
              <a:rPr lang="en-US" dirty="0" err="1" smtClean="0"/>
              <a:t>tankless</a:t>
            </a:r>
            <a:r>
              <a:rPr lang="en-US" dirty="0" smtClean="0"/>
              <a:t> water heaters can cut your energy costs up to half over regular storage heaters. </a:t>
            </a:r>
            <a:br>
              <a:rPr lang="en-US" dirty="0" smtClean="0"/>
            </a:br>
            <a:r>
              <a:rPr lang="en-US" dirty="0" smtClean="0"/>
              <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410200"/>
          </a:xfrm>
        </p:spPr>
        <p:txBody>
          <a:bodyPr>
            <a:normAutofit fontScale="90000"/>
          </a:bodyPr>
          <a:lstStyle/>
          <a:p>
            <a:r>
              <a:rPr lang="en-US" sz="4400" dirty="0" smtClean="0"/>
              <a:t/>
            </a:r>
            <a:br>
              <a:rPr lang="en-US" sz="4400" dirty="0" smtClean="0"/>
            </a:br>
            <a:r>
              <a:rPr lang="en-US" dirty="0"/>
              <a:t/>
            </a:r>
            <a:br>
              <a:rPr lang="en-US" dirty="0"/>
            </a:br>
            <a:r>
              <a:rPr lang="en-US" dirty="0" smtClean="0"/>
              <a:t/>
            </a:r>
            <a:br>
              <a:rPr lang="en-US" dirty="0" smtClean="0"/>
            </a:br>
            <a:r>
              <a:rPr lang="en-US" sz="4400" b="1" dirty="0" smtClean="0"/>
              <a:t>INSULATION</a:t>
            </a:r>
            <a:r>
              <a:rPr lang="en-US" sz="4400" dirty="0" smtClean="0"/>
              <a:t/>
            </a:r>
            <a:br>
              <a:rPr lang="en-US" sz="4400" dirty="0" smtClean="0"/>
            </a:br>
            <a:r>
              <a:rPr lang="en-US" dirty="0" smtClean="0">
                <a:hlinkClick r:id="rId2" action="ppaction://hlinkfile"/>
              </a:rPr>
              <a:t> Open Cell Foam </a:t>
            </a:r>
            <a:br>
              <a:rPr lang="en-US" dirty="0" smtClean="0">
                <a:hlinkClick r:id="rId2" action="ppaction://hlinkfile"/>
              </a:rPr>
            </a:br>
            <a:r>
              <a:rPr lang="en-US" dirty="0" smtClean="0">
                <a:hlinkClick r:id="rId2" action="ppaction://hlinkfile"/>
              </a:rPr>
              <a:t/>
            </a:r>
            <a:br>
              <a:rPr lang="en-US" dirty="0" smtClean="0">
                <a:hlinkClick r:id="rId2" action="ppaction://hlinkfile"/>
              </a:rPr>
            </a:br>
            <a:r>
              <a:rPr lang="en-US" dirty="0">
                <a:hlinkClick r:id="rId2" action="ppaction://hlinkfile"/>
              </a:rPr>
              <a:t/>
            </a:r>
            <a:br>
              <a:rPr lang="en-US" dirty="0">
                <a:hlinkClick r:id="rId2" action="ppaction://hlinkfile"/>
              </a:rPr>
            </a:br>
            <a:r>
              <a:rPr lang="en-US" dirty="0" smtClean="0">
                <a:hlinkClick r:id="rId2" action="ppaction://hlinkfile"/>
              </a:rPr>
              <a:t/>
            </a:r>
            <a:br>
              <a:rPr lang="en-US" dirty="0" smtClean="0">
                <a:hlinkClick r:id="rId2" action="ppaction://hlinkfile"/>
              </a:rPr>
            </a:br>
            <a:r>
              <a:rPr lang="en-US" dirty="0" smtClean="0"/>
              <a:t/>
            </a:r>
            <a:br>
              <a:rPr lang="en-US" dirty="0" smtClean="0"/>
            </a:br>
            <a:r>
              <a:rPr lang="en-US" sz="3600" dirty="0" smtClean="0">
                <a:solidFill>
                  <a:schemeClr val="tx1"/>
                </a:solidFill>
              </a:rPr>
              <a:t>Low-density, spray-applied polyurethane foam. Porous, not a vapor barrier, no added structural stability, R Value 3.8 per 1 inch. </a:t>
            </a: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t/>
            </a:r>
            <a:br>
              <a:rPr lang="en-US" dirty="0" smtClean="0"/>
            </a:br>
            <a:endParaRPr lang="en-US" dirty="0"/>
          </a:p>
        </p:txBody>
      </p:sp>
      <p:pic>
        <p:nvPicPr>
          <p:cNvPr id="4" name="Content Placeholder 3" descr="sprayfoam.jpg"/>
          <p:cNvPicPr>
            <a:picLocks noGrp="1" noChangeAspect="1"/>
          </p:cNvPicPr>
          <p:nvPr>
            <p:ph idx="1"/>
          </p:nvPr>
        </p:nvPicPr>
        <p:blipFill>
          <a:blip r:embed="rId3" cstate="print"/>
          <a:stretch>
            <a:fillRect/>
          </a:stretch>
        </p:blipFill>
        <p:spPr>
          <a:xfrm>
            <a:off x="3429000" y="1981200"/>
            <a:ext cx="2381250" cy="17907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
            </a:r>
            <a:br>
              <a:rPr lang="en-US" dirty="0" smtClean="0"/>
            </a:br>
            <a:r>
              <a:rPr lang="en-US" b="1" dirty="0" smtClean="0"/>
              <a:t>INSULATION</a:t>
            </a:r>
            <a:r>
              <a:rPr lang="en-US" b="1" dirty="0" smtClean="0">
                <a:effectLst>
                  <a:outerShdw blurRad="38100" dist="38100" dir="2700000" algn="tl">
                    <a:srgbClr val="000000">
                      <a:alpha val="43137"/>
                    </a:srgbClr>
                  </a:outerShdw>
                </a:effectLst>
                <a:latin typeface="+mj-lt"/>
                <a:hlinkClick r:id="rId2" action="ppaction://hlinkfile"/>
              </a:rPr>
              <a:t> </a:t>
            </a:r>
            <a:br>
              <a:rPr lang="en-US" b="1" dirty="0" smtClean="0">
                <a:effectLst>
                  <a:outerShdw blurRad="38100" dist="38100" dir="2700000" algn="tl">
                    <a:srgbClr val="000000">
                      <a:alpha val="43137"/>
                    </a:srgbClr>
                  </a:outerShdw>
                </a:effectLst>
                <a:latin typeface="+mj-lt"/>
                <a:hlinkClick r:id="rId2" action="ppaction://hlinkfile"/>
              </a:rPr>
            </a:br>
            <a:r>
              <a:rPr lang="en-US" b="1" dirty="0" smtClean="0">
                <a:effectLst>
                  <a:outerShdw blurRad="38100" dist="38100" dir="2700000" algn="tl">
                    <a:srgbClr val="000000">
                      <a:alpha val="43137"/>
                    </a:srgbClr>
                  </a:outerShdw>
                </a:effectLst>
                <a:latin typeface="+mj-lt"/>
                <a:hlinkClick r:id="rId2" action="ppaction://hlinkfile"/>
              </a:rPr>
              <a:t>Closed Cell Foam</a:t>
            </a:r>
            <a:br>
              <a:rPr lang="en-US" b="1" dirty="0" smtClean="0">
                <a:effectLst>
                  <a:outerShdw blurRad="38100" dist="38100" dir="2700000" algn="tl">
                    <a:srgbClr val="000000">
                      <a:alpha val="43137"/>
                    </a:srgbClr>
                  </a:outerShdw>
                </a:effectLst>
                <a:latin typeface="+mj-lt"/>
                <a:hlinkClick r:id="rId2" action="ppaction://hlinkfile"/>
              </a:rPr>
            </a:br>
            <a:r>
              <a:rPr lang="en-US" b="1" dirty="0" smtClean="0">
                <a:effectLst>
                  <a:outerShdw blurRad="38100" dist="38100" dir="2700000" algn="tl">
                    <a:srgbClr val="000000">
                      <a:alpha val="43137"/>
                    </a:srgbClr>
                  </a:outerShdw>
                </a:effectLst>
                <a:latin typeface="+mj-lt"/>
                <a:hlinkClick r:id="rId2" action="ppaction://hlinkfile"/>
              </a:rPr>
              <a:t> </a:t>
            </a:r>
            <a:endParaRPr lang="en-US" dirty="0"/>
          </a:p>
        </p:txBody>
      </p:sp>
      <p:sp>
        <p:nvSpPr>
          <p:cNvPr id="3" name="Content Placeholder 2"/>
          <p:cNvSpPr>
            <a:spLocks noGrp="1"/>
          </p:cNvSpPr>
          <p:nvPr>
            <p:ph idx="1"/>
          </p:nvPr>
        </p:nvSpPr>
        <p:spPr/>
        <p:txBody>
          <a:bodyPr>
            <a:normAutofit/>
          </a:bodyPr>
          <a:lstStyle/>
          <a:p>
            <a:pPr algn="ctr">
              <a:buNone/>
            </a:pPr>
            <a:r>
              <a:rPr lang="en-US" dirty="0" smtClean="0"/>
              <a:t/>
            </a:r>
            <a:br>
              <a:rPr lang="en-US" dirty="0" smtClean="0"/>
            </a:br>
            <a:r>
              <a:rPr lang="en-US" dirty="0" smtClean="0"/>
              <a:t>Polyurethane insulation that delivers high R-value plus Air Barrier, moisture vapor retarder, and water barrier that blocks air infiltration and air-borne pollutants while controlling moisture movement to provide increased comfort with lower energy usage.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Enclosed Crawl Space Dehumidification</a:t>
            </a:r>
            <a:endParaRPr lang="en-US" sz="4000" b="1" dirty="0"/>
          </a:p>
        </p:txBody>
      </p:sp>
      <p:sp>
        <p:nvSpPr>
          <p:cNvPr id="3" name="Content Placeholder 2"/>
          <p:cNvSpPr>
            <a:spLocks noGrp="1"/>
          </p:cNvSpPr>
          <p:nvPr>
            <p:ph idx="1"/>
          </p:nvPr>
        </p:nvSpPr>
        <p:spPr>
          <a:xfrm>
            <a:off x="381000" y="2133600"/>
            <a:ext cx="5181600" cy="3733800"/>
          </a:xfrm>
        </p:spPr>
        <p:txBody>
          <a:bodyPr>
            <a:noAutofit/>
          </a:bodyPr>
          <a:lstStyle/>
          <a:p>
            <a:pPr>
              <a:buNone/>
            </a:pPr>
            <a:r>
              <a:rPr lang="en-US" sz="1800" b="1" dirty="0" smtClean="0"/>
              <a:t>Around the year 2015, energy code will state that all</a:t>
            </a:r>
          </a:p>
          <a:p>
            <a:pPr>
              <a:buNone/>
            </a:pPr>
            <a:r>
              <a:rPr lang="en-US" sz="1800" b="1" dirty="0" smtClean="0"/>
              <a:t>duct work is to be in conditioned space.  In our</a:t>
            </a:r>
          </a:p>
          <a:p>
            <a:pPr>
              <a:buNone/>
            </a:pPr>
            <a:r>
              <a:rPr lang="en-US" sz="1800" b="1" dirty="0" smtClean="0"/>
              <a:t>Warm and humid climate zone, moldy duct work is</a:t>
            </a:r>
          </a:p>
          <a:p>
            <a:pPr>
              <a:buNone/>
            </a:pPr>
            <a:r>
              <a:rPr lang="en-US" sz="1800" b="1" dirty="0" smtClean="0"/>
              <a:t>A common issue.  </a:t>
            </a:r>
            <a:br>
              <a:rPr lang="en-US" sz="1800" b="1" dirty="0" smtClean="0"/>
            </a:br>
            <a:endParaRPr lang="en-US" sz="1800" b="1" dirty="0" smtClean="0"/>
          </a:p>
          <a:p>
            <a:pPr>
              <a:buNone/>
            </a:pPr>
            <a:r>
              <a:rPr lang="en-US" sz="1800" b="1" dirty="0" smtClean="0"/>
              <a:t>Crawl spaces where duct work exists that are not</a:t>
            </a:r>
          </a:p>
          <a:p>
            <a:pPr>
              <a:buNone/>
            </a:pPr>
            <a:r>
              <a:rPr lang="en-US" sz="1800" b="1" dirty="0" smtClean="0"/>
              <a:t>dehumidified are a breeding ground for mold and</a:t>
            </a:r>
          </a:p>
          <a:p>
            <a:pPr>
              <a:buNone/>
            </a:pPr>
            <a:r>
              <a:rPr lang="en-US" sz="1800" b="1" dirty="0" smtClean="0"/>
              <a:t>other indoor air quality issues. This can lead to</a:t>
            </a:r>
          </a:p>
          <a:p>
            <a:pPr>
              <a:buNone/>
            </a:pPr>
            <a:r>
              <a:rPr lang="en-US" sz="1800" b="1" dirty="0" smtClean="0"/>
              <a:t>Structural issues, swelling and cupping of </a:t>
            </a:r>
          </a:p>
          <a:p>
            <a:pPr>
              <a:buNone/>
            </a:pPr>
            <a:r>
              <a:rPr lang="en-US" sz="1800" b="1" dirty="0" smtClean="0"/>
              <a:t>Hardwood floors, and certain health issues.  </a:t>
            </a:r>
            <a:r>
              <a:rPr lang="en-US" sz="1600" b="1" dirty="0" smtClean="0"/>
              <a:t/>
            </a:r>
            <a:br>
              <a:rPr lang="en-US" sz="1600" b="1" dirty="0" smtClean="0"/>
            </a:br>
            <a:endParaRPr lang="en-US" sz="1600" b="1" dirty="0" smtClean="0"/>
          </a:p>
        </p:txBody>
      </p:sp>
      <p:sp>
        <p:nvSpPr>
          <p:cNvPr id="7170" name="AutoShape 2" descr="data:image/jpg;base64,/9j/4AAQSkZJRgABAQAAAQABAAD/2wCEAAkGBhQQEBQUEBIVFRUQFxAYEA8QDxAVFRQQFRAVFRQVFBQXHCYeFxkjGRQUHy8gJCcpLCwsFR4xNTAqNSYrLCkBCQoKDgwOGg8PFykcHCQsKiwpLCwpKSkpLCwvKSwpLCwpKSwsKSkpLCksLCksKSwpKS4sKSkpLCkpLCwpKikqLP/AABEIAIUAyAMBIgACEQEDEQH/xAAcAAABBQEBAQAAAAAAAAAAAAAEAAECAwUGBwj/xAA+EAACAQICBwQHBwMDBQAAAAABAgADEQQhBQYSMUFRYRMicZEHFHKBobHBIzIzQmKy0VKC8DSz8SRDRHOi/8QAGQEAAwEBAQAAAAAAAAAAAAAAAAECAwQF/8QAKREAAgEDAgYBBAMAAAAAAAAAAAECAxExEiEEEyIyYXFBFDNR4SPR8P/aAAwDAQACEQMRAD8A9LEe8QjTqOYkIxeMTImAiW1GLSMYmMBXivGCxGMCRjGR2oxaADmMYxaQLwGTvIsY23I7UAHkSYiZG8Bjkxo14xMQCMjHjExCImRp1Sr07calEe5qgB+ccmWYDOrT9tPnE8DWTuJ5ziGtck7i1yeGfGeimfNOk9KYjHVGFRitIMwFNLgEBiATznM6ipq7OqNJ1HZHaVNZKJYJTbtGJAsmYBJtm260UwMBghTWyi0Uy+okzd8PFHrhivGjkzvPNGJjExmeVmrARMtGJlTVZWapjsIILSJaDGqZU+I6ykhN2DC0iXgnrXjK2xBPCVoZOtBhqSIqQLtDzkdtgc/OXy2TzUHdtG7SZ+d73v8AOLMm4PuMfKDmmiXkTU5mZxUk3ub9ZE08+RhyvIud4NWKZdfGvSpsQNoqrFVzNyBkMphYfXao+6mgP9LCqvxac9X+PJ00lze07EyJnNPrdUA/04vz7W6+6wvMuvrNiahsGWn7C5+bXnLLiaaOiPC1H4Op0rpalhk2qzhRwH5m6Ku8znNX9dquK0lhqdOmKdJqi7W1nUZQCc+C8MpiV8MGYk7VWqeQLsP4E19SdFVVx+HY0ioD3ZmsMrHhMudOb2VkbciEE9Tuz2+qe6fA/KeAUcOqk8Mz8577iD3G9lvlPEl0HTH36jN+kEKL+7P4wnDUKnUULgZ0gq5DM8FAJJ8AIptYfDJSHcQL1Az953mKUqXkHW8HdyJaPI7E7DhK2Mrq1AouchzhPZzM1gOzRv8AqX5yoK7SIk7Jss7YWJ/pzPOU+tbQuouDAsFiA4tf2TK1dsO+0PuE98b9kn8w/SeInSqRzurgO7UsOnTdfleUaRrtRQ1LIKVJTUr1qm2wCLmaaU0zLk2zOXjCaSIHLooG2oDKp7jDeDbn1krGxHBsmUgEEciDvmbjJxtg0UoqV8guidI08ZQWvQV0R9ruVUKnukAleBXMS/s4XRwjNmdw4tuHQQgYdQOfUyo9Ks3dmc5Ju6RminLKVDPO9uk0BTA4CSlajJyM04bvXANuUlUw9yCFtbf1h5MqqNkY0ybglXD7QGVrRqmHJFrAdRvhN8j7pUxlXAoqUCV2bgDoILjMCKlI03YFHBVlsMwRn74W0oq8PGUhXOJxWgxghsU3vTe+wrM3aI36W3FOh+Es0TgjiCwQqAlgzEm4vxC72mppjRTVXGY2LDaOdwLm4A6wvQ+HC1iFFgEtlyDCefW4VTbm1ZLHn2epS4zTGME7t58egrB4BKC7NNbXttt+Z25seJhmjsPt1qakst2HeQlSPBhuhAsN0v0XUHb0+rcT0MxtY11XZu4rQw7N9qtXI2WyNYi/d4lbGeaPoSkAPsl4Z53y6z1nSB+xqew/7TPNmJyyy+sFJv5KYNRoqoAA3brxQxcPtRSrMm6Ov7JBvfyBi2qY5nygIVo/YseMq5kFtiFG5fMzB1rxIahaw+8v1mocN4zF1ipfZgc2HyM0pdyM6vYznMNiygPXd0bOxnZjRQbD0apdiaoQlTs7NmTaItacXSp3ZerD5id5gahOBofp2ALf09llNa9TTUhH83Oakk6cmC4OkEpEAZKXA6DayhqqLDLhBV/Db2m/dCxLkYocmRYZH3x7xjIAeNFeNeOwDNKam4yxjK2miEMd3lKWlxOUraMYO8oqH/PdCHgtWaIlkKr/ACgmBb7Zj+n6iX4g5+XylGjkvVb2R85FXsZdH7iNLaJ3TmtdMa2G9WrJXWi9KqTTeom2pY0mFmXlskzrlTKec+m2/q+HsDbtKhJtkLUxv855zWx6id2Gay+krFthHX1/R57SmwPq9NzVYMNkhdpyFNjynRau4Zjg6Bckk0qXeyuQUFietp85Xn0zq9YYLDAEG1GhmP8A1rMoI0m9hGiV/wA3xTQelePNzG5ubY4IPfF2p5DyjGgeIMiaR5GICNWubTmNZavdGf5h8jOlq0DynK6zJYL4/Sa0u5GVXsZmYVLuh/Ut/MTs8OLYDDf2/tYTj9H/AHl8V+YnXYb/AEFHo9v/ALcTet3R9nNS7ZegZD9mert++GXgNI9wdajfvMNjkjBDxjFeRJiSGSvIExXkCY0gHJlbRyZAtGAjIExyZBmlDK3g1SXuZQ5loTBq2+Q0T+M/sj5yVWV6LJ7V7clz98ir2Mqj9xG6zgCZGmNWG0gyKlc0Wp7ZDFFqIRYEh0O/7o3TSCW35maGh/xL8kc/DnPOng9SGUcZp/0XYp6J7fEYUJ3AzUMCUqkbXAlrAzfwVEIqouQQAL4AWnV6zG2H8WUTlA1rTOBcw9G5xSkPcRTUzNTtjzi7QnjIERLEJiqOZz2mhcgc7/SdE1O85jWLErSekHy7V9hTw2ypKg+OzbxIlwdmTJXVgTArZ1HUfOdThz/0KdKr/wC8857D0/tFPUTWwmKBwlif/IqjyrtOmbvpfk5IqykvAsOe4ntv+4w4tAqCZJbgXJ8Ln+YSTNHk51gleMTIXivEMcmRJjFpBnjAcmQJkWeVlo7ATYyBeQJgWP0xRofjVqdO4uO0dVJHMAysZDd4DGaVNM/R2sNDElhQrLUKW2ghOQO7hnMrQ2uKYrFV6CbqP3GtbaAbZe9zzItDVHbfI9Mt9sG7Ulejcqj9QvzlWJ0hTT79VF9qoo+snq/XSs7NTYMuXeU3BPQ8ZFZrSXRi9d7G0tOaehFvUYfpO/qQIOU+G6G6FXvt7I4X/MOE86eD0odyC9aD9ko5uP2mcxUE6HW0nZpgc2Pks5wVrZNlJhgqWSHrQQEsbBQSxO4AC5J90UxddqbeoYgpvNNt39OW18LxTVCsdwGktqVer9TGNDqfOQSEBxOa100UuKwr072awNNr5rUXNGB6ECbTKOZ85n6TpAocs7G2fGxtAaOW1X0x6xQQtlUptsV14iqp73nvmnU1PR8SK7V69ttKgwy1dmj2i2z2eNyLzyvQWuiYfGM7o1NKwAxCDvBay7mQb7bxbfnPQqvpW0eii1Zm6JRqX+NhOmnOEodRy1YTU+lM7TajbU82xfptw4/Cw9V+RdkQfC5mA3pnrgsadEd43HbVGfYHJQoXLOU60F8mS4eb+D1LSutuEwrbOIxFNGAB2CSWsd2QBMH0PrthMZVNPD1SzAEi9OooIG/ZLAXtPGcR6QK7uzrRwqu5JZ1wdNmLcyz3N5ViNcNIFbmvVRTwpgUx7ggEz56v+v2bLhdv9/R9CVMt+XU5DzMy8brHhqP4uJpL0NVL+QN54LRwGOxh7q4irfie0YeZymrhfRXj6n/ZC+3UUfK8T4l/CKXCflnomk/Sjg6YAp1Q5uL2pVSAvEg2Fz75nYn0yYUfco1m8RTT6mYuE9COJb8SrTX2QzfO02cL6DqY/Fru3RVVR9ZH1Ey/pqZm1/TQT+HhB026xPwCzEbWKvjqrOmEwvaNa7vTNRshYAdoSB7hPRMJ6LMJQO0FZiP6yDNAaBpUyGphR7KZ+YEl1ZPLNI0YRwjxfGa1YxGamappbJsUoolIAjhZAJmYAuzmwZtv79r3IJ3353znrWsOotDGOW+0Wo1r1jcAgcxaxmrq/qLQwiWW5J31CFJJ8eHumbbb3ZoopYRwGg/RlUrNeoRsXyN8yPCeuaF0UuGpqiAAAAC0fA4YI2yMwd01BTzlehMW2eU0dBgbbX/Rbx2iR8oCTDdCHvHqVFst1jJm+kILqLNZG79Mcg/0mQ1INvEO1mYmsluCN8WEyu2I3iEHsKWQbHaOOyQp3g3VswekUsq4s8opYI2LMenvi7HmTCFwvWWChbjJuQB7CyjE0QRbnNIrKqqXhcaPMdb/AEc0qyO1JdmobkEHImeVVtUMWpI7Bzbkpn0vXoj/AATOrUL/APElmiZ854HVnE1n2EoPfjtKVA6ljkJ2Gj/RHVJ+1qJ4KHP8T1qlooHcZoUNGkcoWC5wmjPRlSW1yTzsFX5C/wAZ1mi9TsJS3Kt+bi5v750eGwNhfK/hJVsDfflKsTqKqWCRR3QLdLSewo5fCQXALuuw98TaK6mKwah2ZeJgtd/6R57pYcEFNmvnuPOL1Yj8jW6i8LBcC9XZzmwHnaWLoQjMG3UXt75oLRuN3nLKVFh91v7W/mFh6gJVdDapYjnaEeqIwyHlCwh3MB0O+VstjBCZh6Q0fsEFZY1E2vDdLL3BzJk2pd0eAlXJSMtlM1dXwOPPLxC/8yipQl+hxZh4vl/aJnUexpBblOnTet4L/MGWhcRaZq/bnwEnQqZSoPpIktwTE4I/lt4H+YoeReKUJMsckcZNahjRRAWGVtFFAY9EZ2MI9SU8BGiiKHGjF4ZeEsp4MDjFFGJhQpx78I0UTJHqYZW3j3wJ6ppm19odYooxhIUOLESWHTeLm3Im8UUQ0Oy5wZxYx4oDJAy3swRfjziiiBmRpRruo4D/AD6CXBsoooCIVZLRY7177trLxtnHikTwaQyAYvOu1+kuXDry8oopUcEPJKjTuT0jxRSyUf/Z"/>
          <p:cNvSpPr>
            <a:spLocks noChangeAspect="1" noChangeArrowheads="1"/>
          </p:cNvSpPr>
          <p:nvPr/>
        </p:nvSpPr>
        <p:spPr bwMode="auto">
          <a:xfrm>
            <a:off x="117475" y="-614363"/>
            <a:ext cx="1905000" cy="1266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data:image/jpg;base64,/9j/4AAQSkZJRgABAQAAAQABAAD/2wCEAAkGBhQQEBQUEBIVFRUQFxAYEA8QDxAVFRQQFRAVFRQVFBQXHCYeFxkjGRQUHy8gJCcpLCwsFR4xNTAqNSYrLCkBCQoKDgwOGg8PFykcHCQsKiwpLCwpKSkpLCwvKSwpLCwpKSwsKSkpLCksLCksKSwpKS4sKSkpLCkpLCwpKikqLP/AABEIAIUAyAMBIgACEQEDEQH/xAAcAAABBQEBAQAAAAAAAAAAAAAEAAECAwUGBwj/xAA+EAACAQICBwQHBwMDBQAAAAABAgADEQQhBQYSMUFRYRMicZEHFHKBobHBIzIzQmKy0VKC8DSz8SRDRHOi/8QAGQEAAwEBAQAAAAAAAAAAAAAAAAECAwQF/8QAKREAAgEDAgYBBAMAAAAAAAAAAAECAxExEiEEEyIyYXFBFDNR4SPR8P/aAAwDAQACEQMRAD8A9LEe8QjTqOYkIxeMTImAiW1GLSMYmMBXivGCxGMCRjGR2oxaADmMYxaQLwGTvIsY23I7UAHkSYiZG8Bjkxo14xMQCMjHjExCImRp1Sr07calEe5qgB+ccmWYDOrT9tPnE8DWTuJ5ziGtck7i1yeGfGeimfNOk9KYjHVGFRitIMwFNLgEBiATznM6ipq7OqNJ1HZHaVNZKJYJTbtGJAsmYBJtm260UwMBghTWyi0Uy+okzd8PFHrhivGjkzvPNGJjExmeVmrARMtGJlTVZWapjsIILSJaDGqZU+I6ykhN2DC0iXgnrXjK2xBPCVoZOtBhqSIqQLtDzkdtgc/OXy2TzUHdtG7SZ+d73v8AOLMm4PuMfKDmmiXkTU5mZxUk3ub9ZE08+RhyvIud4NWKZdfGvSpsQNoqrFVzNyBkMphYfXao+6mgP9LCqvxac9X+PJ00lze07EyJnNPrdUA/04vz7W6+6wvMuvrNiahsGWn7C5+bXnLLiaaOiPC1H4Op0rpalhk2qzhRwH5m6Ku8znNX9dquK0lhqdOmKdJqi7W1nUZQCc+C8MpiV8MGYk7VWqeQLsP4E19SdFVVx+HY0ioD3ZmsMrHhMudOb2VkbciEE9Tuz2+qe6fA/KeAUcOqk8Mz8577iD3G9lvlPEl0HTH36jN+kEKL+7P4wnDUKnUULgZ0gq5DM8FAJJ8AIptYfDJSHcQL1Az953mKUqXkHW8HdyJaPI7E7DhK2Mrq1AouchzhPZzM1gOzRv8AqX5yoK7SIk7Jss7YWJ/pzPOU+tbQuouDAsFiA4tf2TK1dsO+0PuE98b9kn8w/SeInSqRzurgO7UsOnTdfleUaRrtRQ1LIKVJTUr1qm2wCLmaaU0zLk2zOXjCaSIHLooG2oDKp7jDeDbn1krGxHBsmUgEEciDvmbjJxtg0UoqV8guidI08ZQWvQV0R9ruVUKnukAleBXMS/s4XRwjNmdw4tuHQQgYdQOfUyo9Ks3dmc5Ju6RminLKVDPO9uk0BTA4CSlajJyM04bvXANuUlUw9yCFtbf1h5MqqNkY0ybglXD7QGVrRqmHJFrAdRvhN8j7pUxlXAoqUCV2bgDoILjMCKlI03YFHBVlsMwRn74W0oq8PGUhXOJxWgxghsU3vTe+wrM3aI36W3FOh+Es0TgjiCwQqAlgzEm4vxC72mppjRTVXGY2LDaOdwLm4A6wvQ+HC1iFFgEtlyDCefW4VTbm1ZLHn2epS4zTGME7t58egrB4BKC7NNbXttt+Z25seJhmjsPt1qakst2HeQlSPBhuhAsN0v0XUHb0+rcT0MxtY11XZu4rQw7N9qtXI2WyNYi/d4lbGeaPoSkAPsl4Z53y6z1nSB+xqew/7TPNmJyyy+sFJv5KYNRoqoAA3brxQxcPtRSrMm6Ov7JBvfyBi2qY5nygIVo/YseMq5kFtiFG5fMzB1rxIahaw+8v1mocN4zF1ipfZgc2HyM0pdyM6vYznMNiygPXd0bOxnZjRQbD0apdiaoQlTs7NmTaItacXSp3ZerD5id5gahOBofp2ALf09llNa9TTUhH83Oakk6cmC4OkEpEAZKXA6DayhqqLDLhBV/Db2m/dCxLkYocmRYZH3x7xjIAeNFeNeOwDNKam4yxjK2miEMd3lKWlxOUraMYO8oqH/PdCHgtWaIlkKr/ACgmBb7Zj+n6iX4g5+XylGjkvVb2R85FXsZdH7iNLaJ3TmtdMa2G9WrJXWi9KqTTeom2pY0mFmXlskzrlTKec+m2/q+HsDbtKhJtkLUxv855zWx6id2Gay+krFthHX1/R57SmwPq9NzVYMNkhdpyFNjynRau4Zjg6Bckk0qXeyuQUFietp85Xn0zq9YYLDAEG1GhmP8A1rMoI0m9hGiV/wA3xTQelePNzG5ubY4IPfF2p5DyjGgeIMiaR5GICNWubTmNZavdGf5h8jOlq0DynK6zJYL4/Sa0u5GVXsZmYVLuh/Ut/MTs8OLYDDf2/tYTj9H/AHl8V+YnXYb/AEFHo9v/ALcTet3R9nNS7ZegZD9mert++GXgNI9wdajfvMNjkjBDxjFeRJiSGSvIExXkCY0gHJlbRyZAtGAjIExyZBmlDK3g1SXuZQ5loTBq2+Q0T+M/sj5yVWV6LJ7V7clz98ir2Mqj9xG6zgCZGmNWG0gyKlc0Wp7ZDFFqIRYEh0O/7o3TSCW35maGh/xL8kc/DnPOng9SGUcZp/0XYp6J7fEYUJ3AzUMCUqkbXAlrAzfwVEIqouQQAL4AWnV6zG2H8WUTlA1rTOBcw9G5xSkPcRTUzNTtjzi7QnjIERLEJiqOZz2mhcgc7/SdE1O85jWLErSekHy7V9hTw2ypKg+OzbxIlwdmTJXVgTArZ1HUfOdThz/0KdKr/wC8857D0/tFPUTWwmKBwlif/IqjyrtOmbvpfk5IqykvAsOe4ntv+4w4tAqCZJbgXJ8Ln+YSTNHk51gleMTIXivEMcmRJjFpBnjAcmQJkWeVlo7ATYyBeQJgWP0xRofjVqdO4uO0dVJHMAysZDd4DGaVNM/R2sNDElhQrLUKW2ghOQO7hnMrQ2uKYrFV6CbqP3GtbaAbZe9zzItDVHbfI9Mt9sG7Ulejcqj9QvzlWJ0hTT79VF9qoo+snq/XSs7NTYMuXeU3BPQ8ZFZrSXRi9d7G0tOaehFvUYfpO/qQIOU+G6G6FXvt7I4X/MOE86eD0odyC9aD9ko5uP2mcxUE6HW0nZpgc2Pks5wVrZNlJhgqWSHrQQEsbBQSxO4AC5J90UxddqbeoYgpvNNt39OW18LxTVCsdwGktqVer9TGNDqfOQSEBxOa100UuKwr072awNNr5rUXNGB6ECbTKOZ85n6TpAocs7G2fGxtAaOW1X0x6xQQtlUptsV14iqp73nvmnU1PR8SK7V69ttKgwy1dmj2i2z2eNyLzyvQWuiYfGM7o1NKwAxCDvBay7mQb7bxbfnPQqvpW0eii1Zm6JRqX+NhOmnOEodRy1YTU+lM7TajbU82xfptw4/Cw9V+RdkQfC5mA3pnrgsadEd43HbVGfYHJQoXLOU60F8mS4eb+D1LSutuEwrbOIxFNGAB2CSWsd2QBMH0PrthMZVNPD1SzAEi9OooIG/ZLAXtPGcR6QK7uzrRwqu5JZ1wdNmLcyz3N5ViNcNIFbmvVRTwpgUx7ggEz56v+v2bLhdv9/R9CVMt+XU5DzMy8brHhqP4uJpL0NVL+QN54LRwGOxh7q4irfie0YeZymrhfRXj6n/ZC+3UUfK8T4l/CKXCflnomk/Sjg6YAp1Q5uL2pVSAvEg2Fz75nYn0yYUfco1m8RTT6mYuE9COJb8SrTX2QzfO02cL6DqY/Fru3RVVR9ZH1Ey/pqZm1/TQT+HhB026xPwCzEbWKvjqrOmEwvaNa7vTNRshYAdoSB7hPRMJ6LMJQO0FZiP6yDNAaBpUyGphR7KZ+YEl1ZPLNI0YRwjxfGa1YxGamappbJsUoolIAjhZAJmYAuzmwZtv79r3IJ3353znrWsOotDGOW+0Wo1r1jcAgcxaxmrq/qLQwiWW5J31CFJJ8eHumbbb3ZoopYRwGg/RlUrNeoRsXyN8yPCeuaF0UuGpqiAAAAC0fA4YI2yMwd01BTzlehMW2eU0dBgbbX/Rbx2iR8oCTDdCHvHqVFst1jJm+kILqLNZG79Mcg/0mQ1INvEO1mYmsluCN8WEyu2I3iEHsKWQbHaOOyQp3g3VswekUsq4s8opYI2LMenvi7HmTCFwvWWChbjJuQB7CyjE0QRbnNIrKqqXhcaPMdb/AEc0qyO1JdmobkEHImeVVtUMWpI7Bzbkpn0vXoj/AATOrUL/APElmiZ854HVnE1n2EoPfjtKVA6ljkJ2Gj/RHVJ+1qJ4KHP8T1qlooHcZoUNGkcoWC5wmjPRlSW1yTzsFX5C/wAZ1mi9TsJS3Kt+bi5v750eGwNhfK/hJVsDfflKsTqKqWCRR3QLdLSewo5fCQXALuuw98TaK6mKwah2ZeJgtd/6R57pYcEFNmvnuPOL1Yj8jW6i8LBcC9XZzmwHnaWLoQjMG3UXt75oLRuN3nLKVFh91v7W/mFh6gJVdDapYjnaEeqIwyHlCwh3MB0O+VstjBCZh6Q0fsEFZY1E2vDdLL3BzJk2pd0eAlXJSMtlM1dXwOPPLxC/8yipQl+hxZh4vl/aJnUexpBblOnTet4L/MGWhcRaZq/bnwEnQqZSoPpIktwTE4I/lt4H+YoeReKUJMsckcZNahjRRAWGVtFFAY9EZ2MI9SU8BGiiKHGjF4ZeEsp4MDjFFGJhQpx78I0UTJHqYZW3j3wJ6ppm19odYooxhIUOLESWHTeLm3Im8UUQ0Oy5wZxYx4oDJAy3swRfjziiiBmRpRruo4D/AD6CXBsoooCIVZLRY7177trLxtnHikTwaQyAYvOu1+kuXDry8oopUcEPJKjTuT0jxRSyUf/Z"/>
          <p:cNvSpPr>
            <a:spLocks noChangeAspect="1" noChangeArrowheads="1"/>
          </p:cNvSpPr>
          <p:nvPr/>
        </p:nvSpPr>
        <p:spPr bwMode="auto">
          <a:xfrm>
            <a:off x="117475" y="-614363"/>
            <a:ext cx="1905000" cy="1266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www.waterproofmag.com/images/back_issues/2011-04/closed_crawlspace_05d.jpg"/>
          <p:cNvPicPr>
            <a:picLocks noChangeAspect="1" noChangeArrowheads="1"/>
          </p:cNvPicPr>
          <p:nvPr/>
        </p:nvPicPr>
        <p:blipFill>
          <a:blip r:embed="rId2" cstate="print"/>
          <a:srcRect/>
          <a:stretch>
            <a:fillRect/>
          </a:stretch>
        </p:blipFill>
        <p:spPr bwMode="auto">
          <a:xfrm>
            <a:off x="5867400" y="1524000"/>
            <a:ext cx="2667000" cy="1781556"/>
          </a:xfrm>
          <a:prstGeom prst="rect">
            <a:avLst/>
          </a:prstGeom>
          <a:noFill/>
        </p:spPr>
      </p:pic>
      <p:pic>
        <p:nvPicPr>
          <p:cNvPr id="7176" name="Picture 8" descr="http://www.sustainableblacksburg.org/images/RoperCrawlSpaceIns.jpg"/>
          <p:cNvPicPr>
            <a:picLocks noChangeAspect="1" noChangeArrowheads="1"/>
          </p:cNvPicPr>
          <p:nvPr/>
        </p:nvPicPr>
        <p:blipFill>
          <a:blip r:embed="rId3" cstate="print"/>
          <a:srcRect/>
          <a:stretch>
            <a:fillRect/>
          </a:stretch>
        </p:blipFill>
        <p:spPr bwMode="auto">
          <a:xfrm>
            <a:off x="5791200" y="3886200"/>
            <a:ext cx="2735901" cy="2057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Energy Efficient Windows, Sliding Glass Doors and French Doors</a:t>
            </a:r>
            <a:endParaRPr lang="en-US" b="1" dirty="0"/>
          </a:p>
        </p:txBody>
      </p:sp>
      <p:sp>
        <p:nvSpPr>
          <p:cNvPr id="3" name="Content Placeholder 2"/>
          <p:cNvSpPr>
            <a:spLocks noGrp="1"/>
          </p:cNvSpPr>
          <p:nvPr>
            <p:ph idx="1"/>
          </p:nvPr>
        </p:nvSpPr>
        <p:spPr>
          <a:xfrm>
            <a:off x="381000" y="2209800"/>
            <a:ext cx="8229600" cy="3048000"/>
          </a:xfrm>
        </p:spPr>
        <p:txBody>
          <a:bodyPr>
            <a:noAutofit/>
          </a:bodyPr>
          <a:lstStyle/>
          <a:p>
            <a:pPr>
              <a:buFont typeface="Arial" pitchFamily="34" charset="0"/>
              <a:buChar char="•"/>
            </a:pPr>
            <a:r>
              <a:rPr lang="en-US" sz="3200" dirty="0" smtClean="0"/>
              <a:t>Keep fenestration below 20% window to wall area</a:t>
            </a:r>
          </a:p>
          <a:p>
            <a:pPr>
              <a:buFont typeface="Arial" pitchFamily="34" charset="0"/>
              <a:buChar char="•"/>
            </a:pPr>
            <a:r>
              <a:rPr lang="en-US" sz="3200" dirty="0" smtClean="0"/>
              <a:t>R-3 Window </a:t>
            </a:r>
            <a:r>
              <a:rPr lang="en-US" sz="3200" dirty="0" err="1" smtClean="0"/>
              <a:t>vs</a:t>
            </a:r>
            <a:r>
              <a:rPr lang="en-US" sz="3200" dirty="0" smtClean="0"/>
              <a:t> R-13 wall</a:t>
            </a:r>
          </a:p>
          <a:p>
            <a:pPr>
              <a:buFont typeface="Arial" pitchFamily="34" charset="0"/>
              <a:buChar char="•"/>
            </a:pPr>
            <a:r>
              <a:rPr lang="en-US" sz="3200" dirty="0" smtClean="0"/>
              <a:t>Solar Heat Gain</a:t>
            </a:r>
          </a:p>
          <a:p>
            <a:pPr>
              <a:buFont typeface="Arial" pitchFamily="34" charset="0"/>
              <a:buChar char="•"/>
            </a:pPr>
            <a:r>
              <a:rPr lang="en-US" sz="3200" dirty="0" smtClean="0"/>
              <a:t>Windows get covered up anyway!</a:t>
            </a:r>
          </a:p>
          <a:p>
            <a:endParaRPr lang="en-US" sz="1600" dirty="0" smtClean="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09800"/>
            <a:ext cx="8229600" cy="3416320"/>
          </a:xfrm>
          <a:prstGeom prst="rect">
            <a:avLst/>
          </a:prstGeom>
        </p:spPr>
        <p:txBody>
          <a:bodyPr wrap="square">
            <a:spAutoFit/>
          </a:bodyPr>
          <a:lstStyle/>
          <a:p>
            <a:pPr>
              <a:buNone/>
            </a:pPr>
            <a:r>
              <a:rPr lang="en-US" b="1" u="sng" dirty="0" smtClean="0"/>
              <a:t/>
            </a:r>
            <a:br>
              <a:rPr lang="en-US" b="1" u="sng" dirty="0" smtClean="0"/>
            </a:br>
            <a:r>
              <a:rPr lang="en-US" b="1" u="sng" dirty="0" smtClean="0"/>
              <a:t>U-factor--</a:t>
            </a:r>
            <a:r>
              <a:rPr lang="en-US" dirty="0" smtClean="0"/>
              <a:t>The rate at which a window, door, or skylight conducts non-solar heat flow.  The lower the U-factor, the more energy-efficient the window, door, or skylight.</a:t>
            </a:r>
            <a:br>
              <a:rPr lang="en-US" dirty="0" smtClean="0"/>
            </a:br>
            <a:endParaRPr lang="en-US" dirty="0" smtClean="0"/>
          </a:p>
          <a:p>
            <a:pPr>
              <a:buNone/>
            </a:pPr>
            <a:r>
              <a:rPr lang="en-US" b="1" u="sng" dirty="0" smtClean="0"/>
              <a:t>Solar heat gain coefficient (SHGC</a:t>
            </a:r>
            <a:r>
              <a:rPr lang="en-US" b="1" dirty="0" smtClean="0"/>
              <a:t>)--</a:t>
            </a:r>
            <a:r>
              <a:rPr lang="en-US" dirty="0" smtClean="0"/>
              <a:t>A fraction of solar radiation admitted through a window, door, or skylight—either transmitted directly and/or absorbed, and subsequently released as heat inside a home. The lower the SHGC, the less solar heat it transmits and the greater its shading ability.</a:t>
            </a:r>
            <a:br>
              <a:rPr lang="en-US" dirty="0" smtClean="0"/>
            </a:br>
            <a:endParaRPr lang="en-US" dirty="0" smtClean="0"/>
          </a:p>
          <a:p>
            <a:pPr>
              <a:buNone/>
            </a:pPr>
            <a:r>
              <a:rPr lang="en-US" b="1" u="sng" dirty="0" smtClean="0"/>
              <a:t>Air leakage--</a:t>
            </a:r>
            <a:r>
              <a:rPr lang="en-US" dirty="0" smtClean="0"/>
              <a:t>The rate of air infiltration around a window, door, or skylight in the presence of a specific pressure difference across it.  A product with a low air leakage rating is tighter than one with a high air leakage rating. </a:t>
            </a:r>
          </a:p>
        </p:txBody>
      </p:sp>
      <p:pic>
        <p:nvPicPr>
          <p:cNvPr id="49154" name="Picture 2" descr="http://t2.gstatic.com/images?q=tbn:ANd9GcR-IVkK5WK8pzZLgXRTvPznXoz0h_ARPku9MrjYROT1yAzfPGuA_8MpKRNk"/>
          <p:cNvPicPr>
            <a:picLocks noChangeAspect="1" noChangeArrowheads="1"/>
          </p:cNvPicPr>
          <p:nvPr/>
        </p:nvPicPr>
        <p:blipFill>
          <a:blip r:embed="rId2" cstate="print"/>
          <a:srcRect/>
          <a:stretch>
            <a:fillRect/>
          </a:stretch>
        </p:blipFill>
        <p:spPr bwMode="auto">
          <a:xfrm>
            <a:off x="3124200" y="152400"/>
            <a:ext cx="2345204" cy="1752600"/>
          </a:xfrm>
          <a:prstGeom prst="rect">
            <a:avLst/>
          </a:prstGeom>
          <a:noFill/>
        </p:spPr>
      </p:pic>
      <p:sp>
        <p:nvSpPr>
          <p:cNvPr id="6" name="TextBox 5"/>
          <p:cNvSpPr txBox="1"/>
          <p:nvPr/>
        </p:nvSpPr>
        <p:spPr>
          <a:xfrm>
            <a:off x="533400" y="533400"/>
            <a:ext cx="1981200" cy="954107"/>
          </a:xfrm>
          <a:prstGeom prst="rect">
            <a:avLst/>
          </a:prstGeom>
          <a:noFill/>
        </p:spPr>
        <p:txBody>
          <a:bodyPr wrap="square" rtlCol="0">
            <a:spAutoFit/>
          </a:bodyPr>
          <a:lstStyle/>
          <a:p>
            <a:r>
              <a:rPr lang="en-US" sz="2800" b="1" u="sng" dirty="0" smtClean="0">
                <a:effectLst>
                  <a:outerShdw blurRad="38100" dist="38100" dir="2700000" algn="tl">
                    <a:srgbClr val="000000">
                      <a:alpha val="43137"/>
                    </a:srgbClr>
                  </a:outerShdw>
                </a:effectLst>
              </a:rPr>
              <a:t>Heat Gain and Loss</a:t>
            </a:r>
            <a:endParaRPr lang="en-US" sz="2800" u="sng" dirty="0">
              <a:effectLst>
                <a:outerShdw blurRad="38100" dist="38100" dir="2700000" algn="tl">
                  <a:srgbClr val="000000">
                    <a:alpha val="43137"/>
                  </a:srgbClr>
                </a:outerShdw>
              </a:effectLst>
            </a:endParaRPr>
          </a:p>
        </p:txBody>
      </p:sp>
      <p:sp>
        <p:nvSpPr>
          <p:cNvPr id="7" name="TextBox 6"/>
          <p:cNvSpPr txBox="1"/>
          <p:nvPr/>
        </p:nvSpPr>
        <p:spPr>
          <a:xfrm>
            <a:off x="5791200" y="304800"/>
            <a:ext cx="3048000" cy="1569660"/>
          </a:xfrm>
          <a:prstGeom prst="rect">
            <a:avLst/>
          </a:prstGeom>
          <a:noFill/>
        </p:spPr>
        <p:txBody>
          <a:bodyPr wrap="square" rtlCol="0">
            <a:spAutoFit/>
          </a:bodyPr>
          <a:lstStyle/>
          <a:p>
            <a:r>
              <a:rPr lang="en-US" sz="2400" b="1" u="sng" dirty="0" smtClean="0">
                <a:effectLst>
                  <a:outerShdw blurRad="38100" dist="38100" dir="2700000" algn="tl">
                    <a:srgbClr val="000000">
                      <a:alpha val="43137"/>
                    </a:srgbClr>
                  </a:outerShdw>
                </a:effectLst>
              </a:rPr>
              <a:t>Windows, doors, skylights can gain and lose heat in the following ways:</a:t>
            </a:r>
            <a:endParaRPr lang="en-US" sz="2400" b="1" u="sng"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dirty="0" smtClean="0"/>
              <a:t>	</a:t>
            </a:r>
            <a:r>
              <a:rPr lang="en-US" sz="3000" dirty="0" smtClean="0"/>
              <a:t>Referring to local new construction, remodeling projects (including historic renovations), this course will explain the impact of designing a precision mechanical system and the various energy solutions available to make the home as energy efficient as possible.  </a:t>
            </a:r>
            <a:br>
              <a:rPr lang="en-US" sz="3000" dirty="0" smtClean="0"/>
            </a:br>
            <a:r>
              <a:rPr lang="en-US" sz="3000" dirty="0" smtClean="0"/>
              <a:t/>
            </a:r>
            <a:br>
              <a:rPr lang="en-US" sz="3000" dirty="0" smtClean="0"/>
            </a:br>
            <a:r>
              <a:rPr lang="en-US" sz="3000" dirty="0" smtClean="0"/>
              <a:t>The coastal environment presents many building envelope problems.  Today we will identify the most common failures in the envelope and discuss how to avoid them in the design phase.</a:t>
            </a:r>
            <a:endParaRPr lang="en-US" sz="3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New Construction</a:t>
            </a:r>
            <a:endParaRPr lang="en-US" b="1" dirty="0"/>
          </a:p>
        </p:txBody>
      </p:sp>
      <p:sp>
        <p:nvSpPr>
          <p:cNvPr id="3" name="Content Placeholder 2"/>
          <p:cNvSpPr>
            <a:spLocks noGrp="1"/>
          </p:cNvSpPr>
          <p:nvPr>
            <p:ph idx="1"/>
          </p:nvPr>
        </p:nvSpPr>
        <p:spPr>
          <a:xfrm>
            <a:off x="457200" y="1295400"/>
            <a:ext cx="8229600" cy="4830763"/>
          </a:xfrm>
        </p:spPr>
        <p:txBody>
          <a:bodyPr>
            <a:normAutofit/>
          </a:bodyPr>
          <a:lstStyle/>
          <a:p>
            <a:pPr algn="ctr">
              <a:buNone/>
            </a:pPr>
            <a:r>
              <a:rPr lang="en-US" b="1" u="sng" dirty="0" smtClean="0">
                <a:effectLst>
                  <a:outerShdw blurRad="38100" dist="38100" dir="2700000" algn="tl">
                    <a:srgbClr val="000000">
                      <a:alpha val="43137"/>
                    </a:srgbClr>
                  </a:outerShdw>
                </a:effectLst>
              </a:rPr>
              <a:t>Scope of Work—New Construction Process</a:t>
            </a:r>
          </a:p>
          <a:p>
            <a:pPr>
              <a:buFont typeface="Arial" pitchFamily="34" charset="0"/>
              <a:buChar char="•"/>
            </a:pPr>
            <a:r>
              <a:rPr lang="en-US" sz="2400" dirty="0" smtClean="0">
                <a:effectLst>
                  <a:outerShdw blurRad="38100" dist="38100" dir="2700000" algn="tl">
                    <a:srgbClr val="000000">
                      <a:alpha val="43137"/>
                    </a:srgbClr>
                  </a:outerShdw>
                </a:effectLst>
              </a:rPr>
              <a:t>Met with Architect and Homeowner to go over copy   of finalized plans and building materials in order to begin designing the homes mechanical system. </a:t>
            </a:r>
          </a:p>
          <a:p>
            <a:pPr>
              <a:buNone/>
            </a:pPr>
            <a:r>
              <a:rPr lang="en-US" sz="2400" dirty="0" smtClean="0">
                <a:effectLst>
                  <a:outerShdw blurRad="38100" dist="38100" dir="2700000" algn="tl">
                    <a:srgbClr val="000000">
                      <a:alpha val="43137"/>
                    </a:srgbClr>
                  </a:outerShdw>
                </a:effectLst>
              </a:rPr>
              <a:t> </a:t>
            </a:r>
          </a:p>
          <a:p>
            <a:pPr>
              <a:buFont typeface="Arial" pitchFamily="34" charset="0"/>
              <a:buChar char="•"/>
            </a:pPr>
            <a:r>
              <a:rPr lang="en-US" sz="2400" dirty="0" smtClean="0">
                <a:effectLst>
                  <a:outerShdw blurRad="38100" dist="38100" dir="2700000" algn="tl">
                    <a:srgbClr val="000000">
                      <a:alpha val="43137"/>
                    </a:srgbClr>
                  </a:outerShdw>
                </a:effectLst>
              </a:rPr>
              <a:t>New home specifications were entered into Manual J Heat Load Calculation.</a:t>
            </a:r>
          </a:p>
          <a:p>
            <a:pPr>
              <a:buNone/>
            </a:pPr>
            <a:endParaRPr lang="en-US" sz="2400" dirty="0" smtClean="0">
              <a:effectLst>
                <a:outerShdw blurRad="38100" dist="38100" dir="2700000" algn="tl">
                  <a:srgbClr val="000000">
                    <a:alpha val="43137"/>
                  </a:srgbClr>
                </a:outerShdw>
              </a:effectLst>
            </a:endParaRPr>
          </a:p>
          <a:p>
            <a:pPr>
              <a:buFont typeface="Arial" pitchFamily="34" charset="0"/>
              <a:buChar char="•"/>
            </a:pPr>
            <a:r>
              <a:rPr lang="en-US" sz="2400" dirty="0" smtClean="0">
                <a:effectLst>
                  <a:outerShdw blurRad="38100" dist="38100" dir="2700000" algn="tl">
                    <a:srgbClr val="000000">
                      <a:alpha val="43137"/>
                    </a:srgbClr>
                  </a:outerShdw>
                </a:effectLst>
              </a:rPr>
              <a:t>The thermal envelope is the most important concern for the manual j and then the major appliances and energy consumers in the home.</a:t>
            </a:r>
          </a:p>
          <a:p>
            <a:pPr>
              <a:buNone/>
            </a:pPr>
            <a:endParaRPr lang="en-US" dirty="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55000" lnSpcReduction="20000"/>
          </a:bodyPr>
          <a:lstStyle/>
          <a:p>
            <a:pPr>
              <a:buFont typeface="Arial" pitchFamily="34" charset="0"/>
              <a:buChar char="•"/>
            </a:pPr>
            <a:r>
              <a:rPr lang="en-US" sz="3800" dirty="0" smtClean="0"/>
              <a:t>This was a brick home built on a slab. No </a:t>
            </a:r>
            <a:r>
              <a:rPr lang="en-US" sz="3800" dirty="0" err="1" smtClean="0"/>
              <a:t>soffet</a:t>
            </a:r>
            <a:r>
              <a:rPr lang="en-US" sz="3800" dirty="0" smtClean="0"/>
              <a:t> or ridge vents were installed in this construction.  The home was spray foamed from the floor at the slab all the way to the roof with a mixture of open and closed cell foam.  COMPLETE ENCAPSULATION!</a:t>
            </a:r>
            <a:br>
              <a:rPr lang="en-US" sz="3800" dirty="0" smtClean="0"/>
            </a:br>
            <a:endParaRPr lang="en-US" sz="3800" dirty="0" smtClean="0"/>
          </a:p>
          <a:p>
            <a:pPr>
              <a:buFont typeface="Arial" pitchFamily="34" charset="0"/>
              <a:buChar char="•"/>
            </a:pPr>
            <a:r>
              <a:rPr lang="en-US" sz="3800" dirty="0" smtClean="0"/>
              <a:t>Due to the size of the home, 3200 SQ. FT. one level home, we chose 2- 2 stage split heat pumps with variable speed air handlers.  This allows for more capacity when needed during hotter months, and less capacity, using less energy when the heat load is not as demanding.  The  2 stage with variable speed is controlled by a thermostat that doubles as a humidistat to allow for better dehumidification.</a:t>
            </a:r>
            <a:br>
              <a:rPr lang="en-US" sz="3800" dirty="0" smtClean="0"/>
            </a:br>
            <a:endParaRPr lang="en-US" sz="3800" dirty="0" smtClean="0"/>
          </a:p>
          <a:p>
            <a:pPr>
              <a:buFont typeface="Arial" pitchFamily="34" charset="0"/>
              <a:buChar char="•"/>
            </a:pPr>
            <a:r>
              <a:rPr lang="en-US" sz="3800" dirty="0" smtClean="0"/>
              <a:t>Windows were double pane low E.</a:t>
            </a:r>
            <a:br>
              <a:rPr lang="en-US" sz="3800" dirty="0" smtClean="0"/>
            </a:br>
            <a:endParaRPr lang="en-US" sz="3800" dirty="0" smtClean="0"/>
          </a:p>
          <a:p>
            <a:pPr>
              <a:buFont typeface="Arial" pitchFamily="34" charset="0"/>
              <a:buChar char="•"/>
            </a:pPr>
            <a:r>
              <a:rPr lang="en-US" sz="3800" dirty="0" err="1" smtClean="0"/>
              <a:t>Tankless</a:t>
            </a:r>
            <a:r>
              <a:rPr lang="en-US" sz="3800" dirty="0" smtClean="0"/>
              <a:t> hot water heater installed sized to consumers usage and need.</a:t>
            </a:r>
            <a:br>
              <a:rPr lang="en-US" sz="3800" dirty="0" smtClean="0"/>
            </a:br>
            <a:endParaRPr lang="en-US" sz="3800" dirty="0" smtClean="0"/>
          </a:p>
          <a:p>
            <a:pPr>
              <a:buFont typeface="Arial" pitchFamily="34" charset="0"/>
              <a:buChar char="•"/>
            </a:pPr>
            <a:r>
              <a:rPr lang="en-US" sz="3800" dirty="0" smtClean="0"/>
              <a:t>Because of complete spray foam encapsulation, all duct work was in conditioned space.</a:t>
            </a:r>
          </a:p>
          <a:p>
            <a:endParaRPr lang="en-US" dirty="0" smtClean="0"/>
          </a:p>
          <a:p>
            <a:endParaRPr lang="en-US" dirty="0" smtClean="0"/>
          </a:p>
          <a:p>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Remodel or Retro-fit</a:t>
            </a:r>
            <a:endParaRPr lang="en-US" b="1" dirty="0"/>
          </a:p>
        </p:txBody>
      </p:sp>
      <p:sp>
        <p:nvSpPr>
          <p:cNvPr id="3" name="Content Placeholder 2"/>
          <p:cNvSpPr>
            <a:spLocks noGrp="1"/>
          </p:cNvSpPr>
          <p:nvPr>
            <p:ph idx="1"/>
          </p:nvPr>
        </p:nvSpPr>
        <p:spPr/>
        <p:txBody>
          <a:bodyPr>
            <a:normAutofit fontScale="92500" lnSpcReduction="20000"/>
          </a:bodyPr>
          <a:lstStyle/>
          <a:p>
            <a:pPr>
              <a:buFont typeface="Arial" pitchFamily="34" charset="0"/>
              <a:buChar char="•"/>
            </a:pPr>
            <a:r>
              <a:rPr lang="en-US" dirty="0" smtClean="0"/>
              <a:t>Home energy evaluation performed.</a:t>
            </a:r>
          </a:p>
          <a:p>
            <a:pPr>
              <a:buFont typeface="Arial" pitchFamily="34" charset="0"/>
              <a:buChar char="•"/>
            </a:pPr>
            <a:r>
              <a:rPr lang="en-US" dirty="0" smtClean="0"/>
              <a:t>1700 SQ FT Ranch home built in 1954 on a slab.</a:t>
            </a:r>
          </a:p>
          <a:p>
            <a:pPr>
              <a:buFont typeface="Arial" pitchFamily="34" charset="0"/>
              <a:buChar char="•"/>
            </a:pPr>
            <a:r>
              <a:rPr lang="en-US" dirty="0" smtClean="0"/>
              <a:t>Old windows and doors.</a:t>
            </a:r>
          </a:p>
          <a:p>
            <a:pPr>
              <a:buFont typeface="Arial" pitchFamily="34" charset="0"/>
              <a:buChar char="•"/>
            </a:pPr>
            <a:r>
              <a:rPr lang="en-US" dirty="0" smtClean="0"/>
              <a:t>Un-insulated Gas Tank Style Hot Water Heater approximately 15 years old.</a:t>
            </a:r>
          </a:p>
          <a:p>
            <a:pPr>
              <a:buFont typeface="Arial" pitchFamily="34" charset="0"/>
              <a:buChar char="•"/>
            </a:pPr>
            <a:r>
              <a:rPr lang="en-US" dirty="0" smtClean="0"/>
              <a:t>Duct work was leaky and the insulation on the duct work was breaking down.  It was located in a unconditioned, unvented attic.</a:t>
            </a:r>
          </a:p>
          <a:p>
            <a:pPr>
              <a:buFont typeface="Arial" pitchFamily="34" charset="0"/>
              <a:buChar char="•"/>
            </a:pPr>
            <a:r>
              <a:rPr lang="en-US" dirty="0" smtClean="0"/>
              <a:t>HVAC system was approximately 15 years old.</a:t>
            </a:r>
          </a:p>
          <a:p>
            <a:pPr>
              <a:buFont typeface="Arial" pitchFamily="34" charset="0"/>
              <a:buChar char="•"/>
            </a:pPr>
            <a:r>
              <a:rPr lang="en-US" dirty="0" smtClean="0"/>
              <a:t>Blown insulation in attic approximately R15.</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ecklist.jpg"/>
          <p:cNvPicPr>
            <a:picLocks noGrp="1" noChangeAspect="1"/>
          </p:cNvPicPr>
          <p:nvPr>
            <p:ph idx="1"/>
          </p:nvPr>
        </p:nvPicPr>
        <p:blipFill>
          <a:blip r:embed="rId2" cstate="print"/>
          <a:stretch>
            <a:fillRect/>
          </a:stretch>
        </p:blipFill>
        <p:spPr>
          <a:xfrm>
            <a:off x="228600" y="152400"/>
            <a:ext cx="4343400" cy="4624696"/>
          </a:xfrm>
        </p:spPr>
      </p:pic>
      <p:pic>
        <p:nvPicPr>
          <p:cNvPr id="5" name="Picture 4" descr="PrecisionMechanicalSystem.jpg"/>
          <p:cNvPicPr>
            <a:picLocks noChangeAspect="1"/>
          </p:cNvPicPr>
          <p:nvPr/>
        </p:nvPicPr>
        <p:blipFill>
          <a:blip r:embed="rId3" cstate="print"/>
          <a:stretch>
            <a:fillRect/>
          </a:stretch>
        </p:blipFill>
        <p:spPr>
          <a:xfrm>
            <a:off x="4422640" y="2209800"/>
            <a:ext cx="4520192" cy="4431792"/>
          </a:xfrm>
          <a:prstGeom prst="rect">
            <a:avLst/>
          </a:prstGeom>
        </p:spPr>
      </p:pic>
      <p:pic>
        <p:nvPicPr>
          <p:cNvPr id="6" name="Picture 5" descr="MillsBrosLogo.jpg"/>
          <p:cNvPicPr>
            <a:picLocks noChangeAspect="1"/>
          </p:cNvPicPr>
          <p:nvPr/>
        </p:nvPicPr>
        <p:blipFill>
          <a:blip r:embed="rId4" cstate="print"/>
          <a:stretch>
            <a:fillRect/>
          </a:stretch>
        </p:blipFill>
        <p:spPr>
          <a:xfrm>
            <a:off x="5334000" y="228600"/>
            <a:ext cx="2938272" cy="18135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BUILDING ENERGY CODES</a:t>
            </a:r>
            <a:endParaRPr lang="en-US" b="1" dirty="0"/>
          </a:p>
        </p:txBody>
      </p:sp>
      <p:sp>
        <p:nvSpPr>
          <p:cNvPr id="3" name="Content Placeholder 2"/>
          <p:cNvSpPr>
            <a:spLocks noGrp="1"/>
          </p:cNvSpPr>
          <p:nvPr>
            <p:ph idx="1"/>
          </p:nvPr>
        </p:nvSpPr>
        <p:spPr>
          <a:xfrm>
            <a:off x="304800" y="1676400"/>
            <a:ext cx="8229600" cy="4709160"/>
          </a:xfrm>
        </p:spPr>
        <p:txBody>
          <a:bodyPr/>
          <a:lstStyle/>
          <a:p>
            <a:pPr algn="ctr">
              <a:buNone/>
            </a:pPr>
            <a:r>
              <a:rPr lang="en-US" dirty="0" smtClean="0">
                <a:effectLst>
                  <a:outerShdw blurRad="38100" dist="38100" dir="2700000" algn="tl">
                    <a:srgbClr val="000000">
                      <a:alpha val="43137"/>
                    </a:srgbClr>
                  </a:outerShdw>
                </a:effectLst>
              </a:rPr>
              <a:t>     Today’s energy, economic, and environmental challenges—combined with the fact that buildings consume nearly 40% of the nation’s energy—make energy codes a central part of a sustainable future.  </a:t>
            </a:r>
            <a:endParaRPr lang="en-US" dirty="0">
              <a:effectLst>
                <a:outerShdw blurRad="38100" dist="38100" dir="2700000" algn="tl">
                  <a:srgbClr val="000000">
                    <a:alpha val="43137"/>
                  </a:srgbClr>
                </a:outerShdw>
              </a:effectLst>
            </a:endParaRPr>
          </a:p>
        </p:txBody>
      </p:sp>
      <p:pic>
        <p:nvPicPr>
          <p:cNvPr id="4" name="Picture 3" descr="sector_consumption.png"/>
          <p:cNvPicPr>
            <a:picLocks noChangeAspect="1"/>
          </p:cNvPicPr>
          <p:nvPr/>
        </p:nvPicPr>
        <p:blipFill>
          <a:blip r:embed="rId2" cstate="print"/>
          <a:stretch>
            <a:fillRect/>
          </a:stretch>
        </p:blipFill>
        <p:spPr>
          <a:xfrm>
            <a:off x="2895600" y="4419600"/>
            <a:ext cx="3174603" cy="18412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Top Ten Reasons for </a:t>
            </a:r>
            <a:br>
              <a:rPr lang="en-US" b="1" dirty="0" smtClean="0"/>
            </a:br>
            <a:r>
              <a:rPr lang="en-US" b="1" dirty="0" smtClean="0"/>
              <a:t>Building Energy Codes</a:t>
            </a:r>
            <a:endParaRPr lang="en-US" b="1" dirty="0"/>
          </a:p>
        </p:txBody>
      </p:sp>
      <p:sp>
        <p:nvSpPr>
          <p:cNvPr id="4" name="Content Placeholder 3"/>
          <p:cNvSpPr>
            <a:spLocks noGrp="1"/>
          </p:cNvSpPr>
          <p:nvPr>
            <p:ph idx="1"/>
          </p:nvPr>
        </p:nvSpPr>
        <p:spPr>
          <a:xfrm>
            <a:off x="457200" y="1600200"/>
            <a:ext cx="8229600" cy="4724400"/>
          </a:xfrm>
        </p:spPr>
        <p:txBody>
          <a:bodyPr>
            <a:normAutofit fontScale="77500" lnSpcReduction="20000"/>
          </a:bodyPr>
          <a:lstStyle/>
          <a:p>
            <a:pPr>
              <a:buNone/>
            </a:pPr>
            <a:r>
              <a:rPr lang="en-US" dirty="0" smtClean="0"/>
              <a:t>10. PROVIDE a common foundation for evaluating, regulating, and incentivizing building design, construction, technologies, and performance.</a:t>
            </a:r>
          </a:p>
          <a:p>
            <a:pPr>
              <a:buNone/>
            </a:pPr>
            <a:r>
              <a:rPr lang="en-US" dirty="0" smtClean="0"/>
              <a:t>9. SUPPORT energy conservation and efficiency actions beyond minimum code levels.</a:t>
            </a:r>
          </a:p>
          <a:p>
            <a:pPr>
              <a:buNone/>
            </a:pPr>
            <a:r>
              <a:rPr lang="en-US" dirty="0" smtClean="0"/>
              <a:t>8. HELP drive the development and deployment of new building technologies and design strategies.</a:t>
            </a:r>
          </a:p>
          <a:p>
            <a:pPr>
              <a:buNone/>
            </a:pPr>
            <a:r>
              <a:rPr lang="en-US" dirty="0" smtClean="0"/>
              <a:t>7. PROVIDE a cost-effective step toward mitigating problems associated with growing demand for energy and power resources.</a:t>
            </a:r>
          </a:p>
          <a:p>
            <a:pPr>
              <a:buNone/>
            </a:pPr>
            <a:r>
              <a:rPr lang="en-US" dirty="0" smtClean="0"/>
              <a:t>6. INCREASE the use of energy efficient technologies proven through incentive programs, freeing up resources to focus on new, more efficient additional technologies.</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Energy Codes Continued</a:t>
            </a:r>
            <a:endParaRPr lang="en-US" b="1" dirty="0"/>
          </a:p>
        </p:txBody>
      </p:sp>
      <p:sp>
        <p:nvSpPr>
          <p:cNvPr id="3" name="Content Placeholder 2"/>
          <p:cNvSpPr>
            <a:spLocks noGrp="1"/>
          </p:cNvSpPr>
          <p:nvPr>
            <p:ph idx="1"/>
          </p:nvPr>
        </p:nvSpPr>
        <p:spPr>
          <a:xfrm>
            <a:off x="457200" y="1371600"/>
            <a:ext cx="8229600" cy="4754563"/>
          </a:xfrm>
        </p:spPr>
        <p:txBody>
          <a:bodyPr>
            <a:normAutofit fontScale="62500" lnSpcReduction="20000"/>
          </a:bodyPr>
          <a:lstStyle/>
          <a:p>
            <a:pPr>
              <a:buNone/>
            </a:pPr>
            <a:r>
              <a:rPr lang="en-US" dirty="0" smtClean="0"/>
              <a:t>5</a:t>
            </a:r>
            <a:r>
              <a:rPr lang="en-US" dirty="0" smtClean="0">
                <a:effectLst>
                  <a:outerShdw blurRad="38100" dist="38100" dir="2700000" algn="tl">
                    <a:srgbClr val="000000">
                      <a:alpha val="43137"/>
                    </a:srgbClr>
                  </a:outerShdw>
                </a:effectLst>
              </a:rPr>
              <a:t>.  </a:t>
            </a:r>
            <a:r>
              <a:rPr lang="en-US" dirty="0" smtClean="0"/>
              <a:t>PROVIDE a common basis upon which to educate the building design and construction community in energy efficiency.</a:t>
            </a:r>
            <a:br>
              <a:rPr lang="en-US" dirty="0" smtClean="0"/>
            </a:br>
            <a:endParaRPr lang="en-US" dirty="0" smtClean="0"/>
          </a:p>
          <a:p>
            <a:pPr>
              <a:buNone/>
            </a:pPr>
            <a:r>
              <a:rPr lang="en-US" dirty="0" smtClean="0"/>
              <a:t>4. SAFEGUARD owners and tenants from long term financial burdens that can result from short-term design and construction decisions.</a:t>
            </a:r>
            <a:br>
              <a:rPr lang="en-US" dirty="0" smtClean="0"/>
            </a:br>
            <a:endParaRPr lang="en-US" dirty="0" smtClean="0"/>
          </a:p>
          <a:p>
            <a:pPr>
              <a:buNone/>
            </a:pPr>
            <a:r>
              <a:rPr lang="en-US" dirty="0" smtClean="0"/>
              <a:t>3. CONTINUE to progress in terms of stringency, scope, and enforcement emphasis—all of which provide new jobs or opportunities to enhance the skills of the current workforce.</a:t>
            </a:r>
            <a:br>
              <a:rPr lang="en-US" dirty="0" smtClean="0"/>
            </a:br>
            <a:endParaRPr lang="en-US" dirty="0" smtClean="0"/>
          </a:p>
          <a:p>
            <a:pPr>
              <a:buNone/>
            </a:pPr>
            <a:r>
              <a:rPr lang="en-US" dirty="0" smtClean="0"/>
              <a:t>2. HELP protect the natural environment from unnecessary emissions.</a:t>
            </a:r>
            <a:br>
              <a:rPr lang="en-US" dirty="0" smtClean="0"/>
            </a:br>
            <a:endParaRPr lang="en-US" dirty="0" smtClean="0"/>
          </a:p>
          <a:p>
            <a:pPr marL="514350" indent="-514350">
              <a:buNone/>
            </a:pPr>
            <a:r>
              <a:rPr lang="en-US" dirty="0" smtClean="0"/>
              <a:t>1.  ENERGY CODES not only save money, but also help to reduce needless consumption of energy to heat, cool, light, ventilate and provide hot water for newly built residential and commercial buildings constructed without adequate energy efficiency features.</a:t>
            </a:r>
            <a:br>
              <a:rPr lang="en-US" dirty="0" smtClean="0"/>
            </a:br>
            <a:r>
              <a:rPr lang="en-US" dirty="0" smtClean="0"/>
              <a:t/>
            </a:r>
            <a:br>
              <a:rPr lang="en-US" dirty="0" smtClean="0"/>
            </a:br>
            <a:r>
              <a:rPr lang="en-US" dirty="0" smtClean="0"/>
              <a:t>www.energycodes.gov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rmAutofit/>
          </a:bodyPr>
          <a:lstStyle/>
          <a:p>
            <a:r>
              <a:rPr lang="en-US" sz="4800" b="1" dirty="0" smtClean="0"/>
              <a:t>IDENTIFYING THE PROBLEMS!</a:t>
            </a:r>
            <a:endParaRPr lang="en-US" sz="4800" b="1" dirty="0"/>
          </a:p>
        </p:txBody>
      </p:sp>
      <p:sp>
        <p:nvSpPr>
          <p:cNvPr id="3" name="Content Placeholder 2"/>
          <p:cNvSpPr>
            <a:spLocks noGrp="1"/>
          </p:cNvSpPr>
          <p:nvPr>
            <p:ph idx="1"/>
          </p:nvPr>
        </p:nvSpPr>
        <p:spPr/>
        <p:txBody>
          <a:bodyPr/>
          <a:lstStyle/>
          <a:p>
            <a:pPr algn="ctr">
              <a:buNone/>
            </a:pPr>
            <a:r>
              <a:rPr lang="en-US" b="1" u="sng" dirty="0" smtClean="0"/>
              <a:t/>
            </a:r>
            <a:br>
              <a:rPr lang="en-US" b="1" u="sng" dirty="0" smtClean="0"/>
            </a:br>
            <a:r>
              <a:rPr lang="en-US" dirty="0" smtClean="0">
                <a:effectLst>
                  <a:outerShdw blurRad="38100" dist="38100" dir="2700000" algn="tl">
                    <a:srgbClr val="000000">
                      <a:alpha val="43137"/>
                    </a:srgbClr>
                  </a:outerShdw>
                </a:effectLst>
              </a:rPr>
              <a:t>Energy Evaluations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Energy Audits</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IAQ Tests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Manual J Heat Load Calculations</a:t>
            </a:r>
          </a:p>
          <a:p>
            <a:pPr algn="ctr">
              <a:buNone/>
            </a:pPr>
            <a:endParaRPr lang="en-US" dirty="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Energy Evaluations</a:t>
            </a:r>
            <a:endParaRPr lang="en-US" b="1" dirty="0"/>
          </a:p>
        </p:txBody>
      </p:sp>
      <p:sp>
        <p:nvSpPr>
          <p:cNvPr id="3" name="Content Placeholder 2"/>
          <p:cNvSpPr>
            <a:spLocks noGrp="1"/>
          </p:cNvSpPr>
          <p:nvPr>
            <p:ph idx="1"/>
          </p:nvPr>
        </p:nvSpPr>
        <p:spPr>
          <a:xfrm>
            <a:off x="228600" y="2286000"/>
            <a:ext cx="3200400" cy="4419600"/>
          </a:xfrm>
        </p:spPr>
        <p:txBody>
          <a:bodyPr>
            <a:normAutofit/>
          </a:bodyPr>
          <a:lstStyle/>
          <a:p>
            <a:pPr>
              <a:buFont typeface="Arial" pitchFamily="34" charset="0"/>
              <a:buChar char="•"/>
            </a:pPr>
            <a:r>
              <a:rPr lang="en-US" sz="2000" dirty="0" smtClean="0">
                <a:effectLst>
                  <a:outerShdw blurRad="38100" dist="38100" dir="2700000" algn="tl">
                    <a:srgbClr val="000000">
                      <a:alpha val="43137"/>
                    </a:srgbClr>
                  </a:outerShdw>
                </a:effectLst>
              </a:rPr>
              <a:t>HVAC </a:t>
            </a:r>
          </a:p>
          <a:p>
            <a:pPr>
              <a:buFont typeface="Arial" pitchFamily="34" charset="0"/>
              <a:buChar char="•"/>
            </a:pPr>
            <a:r>
              <a:rPr lang="en-US" sz="2000" dirty="0" smtClean="0">
                <a:effectLst>
                  <a:outerShdw blurRad="38100" dist="38100" dir="2700000" algn="tl">
                    <a:srgbClr val="000000">
                      <a:alpha val="43137"/>
                    </a:srgbClr>
                  </a:outerShdw>
                </a:effectLst>
              </a:rPr>
              <a:t>Hot Water </a:t>
            </a:r>
          </a:p>
          <a:p>
            <a:pPr>
              <a:buFont typeface="Arial" pitchFamily="34" charset="0"/>
              <a:buChar char="•"/>
            </a:pPr>
            <a:r>
              <a:rPr lang="en-US" sz="2000" dirty="0" smtClean="0">
                <a:effectLst>
                  <a:outerShdw blurRad="38100" dist="38100" dir="2700000" algn="tl">
                    <a:srgbClr val="000000">
                      <a:alpha val="43137"/>
                    </a:srgbClr>
                  </a:outerShdw>
                </a:effectLst>
              </a:rPr>
              <a:t>Windows </a:t>
            </a:r>
          </a:p>
          <a:p>
            <a:pPr>
              <a:buFont typeface="Arial" pitchFamily="34" charset="0"/>
              <a:buChar char="•"/>
            </a:pPr>
            <a:r>
              <a:rPr lang="en-US" sz="2000" dirty="0" smtClean="0">
                <a:effectLst>
                  <a:outerShdw blurRad="38100" dist="38100" dir="2700000" algn="tl">
                    <a:srgbClr val="000000">
                      <a:alpha val="43137"/>
                    </a:srgbClr>
                  </a:outerShdw>
                </a:effectLst>
              </a:rPr>
              <a:t>Glazing </a:t>
            </a:r>
          </a:p>
          <a:p>
            <a:pPr>
              <a:buFont typeface="Arial" pitchFamily="34" charset="0"/>
              <a:buChar char="•"/>
            </a:pPr>
            <a:r>
              <a:rPr lang="en-US" sz="2000" dirty="0" smtClean="0">
                <a:effectLst>
                  <a:outerShdw blurRad="38100" dist="38100" dir="2700000" algn="tl">
                    <a:srgbClr val="000000">
                      <a:alpha val="43137"/>
                    </a:srgbClr>
                  </a:outerShdw>
                </a:effectLst>
              </a:rPr>
              <a:t>Ductwork and location of ductwork </a:t>
            </a:r>
          </a:p>
          <a:p>
            <a:pPr>
              <a:buFont typeface="Arial" pitchFamily="34" charset="0"/>
              <a:buChar char="•"/>
            </a:pPr>
            <a:r>
              <a:rPr lang="en-US" sz="2000" dirty="0" smtClean="0">
                <a:effectLst>
                  <a:outerShdw blurRad="38100" dist="38100" dir="2700000" algn="tl">
                    <a:srgbClr val="000000">
                      <a:alpha val="43137"/>
                    </a:srgbClr>
                  </a:outerShdw>
                </a:effectLst>
              </a:rPr>
              <a:t>Fireplaces </a:t>
            </a:r>
          </a:p>
          <a:p>
            <a:pPr>
              <a:buFont typeface="Arial" pitchFamily="34" charset="0"/>
              <a:buChar char="•"/>
            </a:pPr>
            <a:r>
              <a:rPr lang="en-US" sz="2000" dirty="0" smtClean="0">
                <a:effectLst>
                  <a:outerShdw blurRad="38100" dist="38100" dir="2700000" algn="tl">
                    <a:srgbClr val="000000">
                      <a:alpha val="43137"/>
                    </a:srgbClr>
                  </a:outerShdw>
                </a:effectLst>
              </a:rPr>
              <a:t>Attics and Crawlspaces</a:t>
            </a:r>
          </a:p>
          <a:p>
            <a:pPr>
              <a:buFont typeface="Arial" pitchFamily="34" charset="0"/>
              <a:buChar char="•"/>
            </a:pPr>
            <a:r>
              <a:rPr lang="en-US" sz="2000" dirty="0" smtClean="0">
                <a:effectLst>
                  <a:outerShdw blurRad="38100" dist="38100" dir="2700000" algn="tl">
                    <a:srgbClr val="000000">
                      <a:alpha val="43137"/>
                    </a:srgbClr>
                  </a:outerShdw>
                </a:effectLst>
              </a:rPr>
              <a:t>Visual inspection of entire envelope </a:t>
            </a:r>
          </a:p>
        </p:txBody>
      </p:sp>
      <p:sp>
        <p:nvSpPr>
          <p:cNvPr id="5" name="TextBox 4"/>
          <p:cNvSpPr txBox="1"/>
          <p:nvPr/>
        </p:nvSpPr>
        <p:spPr>
          <a:xfrm>
            <a:off x="533400" y="1143000"/>
            <a:ext cx="7848600" cy="954107"/>
          </a:xfrm>
          <a:prstGeom prst="rect">
            <a:avLst/>
          </a:prstGeom>
          <a:noFill/>
        </p:spPr>
        <p:txBody>
          <a:bodyPr wrap="square" rtlCol="0">
            <a:spAutoFit/>
          </a:bodyPr>
          <a:lstStyle/>
          <a:p>
            <a:pPr algn="ctr">
              <a:buNone/>
            </a:pPr>
            <a:r>
              <a:rPr lang="en-US" sz="2800" dirty="0" smtClean="0">
                <a:effectLst>
                  <a:outerShdw blurRad="38100" dist="38100" dir="2700000" algn="tl">
                    <a:srgbClr val="000000">
                      <a:alpha val="43137"/>
                    </a:srgbClr>
                  </a:outerShdw>
                </a:effectLst>
              </a:rPr>
              <a:t>An Energy Evaluation is an initial inspection of a homes largest energy consumers.</a:t>
            </a:r>
          </a:p>
        </p:txBody>
      </p:sp>
      <p:pic>
        <p:nvPicPr>
          <p:cNvPr id="15362" name="Picture 2" descr="http://dsbenergy.com/wordpress/wp-content/uploads/2010/04/energystar-leaky-home-for-w.jpg"/>
          <p:cNvPicPr>
            <a:picLocks noChangeAspect="1" noChangeArrowheads="1"/>
          </p:cNvPicPr>
          <p:nvPr/>
        </p:nvPicPr>
        <p:blipFill>
          <a:blip r:embed="rId2" cstate="print"/>
          <a:srcRect/>
          <a:stretch>
            <a:fillRect/>
          </a:stretch>
        </p:blipFill>
        <p:spPr bwMode="auto">
          <a:xfrm>
            <a:off x="3352800" y="2362200"/>
            <a:ext cx="5448300" cy="3927456"/>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ll11HomeshowFlyer.jpg"/>
          <p:cNvPicPr>
            <a:picLocks noChangeAspect="1"/>
          </p:cNvPicPr>
          <p:nvPr/>
        </p:nvPicPr>
        <p:blipFill>
          <a:blip r:embed="rId2" cstate="print"/>
          <a:stretch>
            <a:fillRect/>
          </a:stretch>
        </p:blipFill>
        <p:spPr>
          <a:xfrm>
            <a:off x="1960239" y="0"/>
            <a:ext cx="5223521"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Energy Audits</a:t>
            </a:r>
            <a:endParaRPr lang="en-US" b="1" dirty="0"/>
          </a:p>
        </p:txBody>
      </p:sp>
      <p:sp>
        <p:nvSpPr>
          <p:cNvPr id="7" name="Content Placeholder 6"/>
          <p:cNvSpPr>
            <a:spLocks noGrp="1"/>
          </p:cNvSpPr>
          <p:nvPr>
            <p:ph idx="1"/>
          </p:nvPr>
        </p:nvSpPr>
        <p:spPr>
          <a:xfrm>
            <a:off x="457200" y="1219200"/>
            <a:ext cx="3962400" cy="5334000"/>
          </a:xfrm>
        </p:spPr>
        <p:txBody>
          <a:bodyPr>
            <a:normAutofit fontScale="70000" lnSpcReduction="20000"/>
          </a:bodyPr>
          <a:lstStyle/>
          <a:p>
            <a:pPr>
              <a:buNone/>
            </a:pPr>
            <a:r>
              <a:rPr lang="en-US" b="1" u="sng" dirty="0" smtClean="0">
                <a:effectLst>
                  <a:outerShdw blurRad="38100" dist="38100" dir="2700000" algn="tl">
                    <a:srgbClr val="000000">
                      <a:alpha val="43137"/>
                    </a:srgbClr>
                  </a:outerShdw>
                </a:effectLst>
              </a:rPr>
              <a:t>An Energy Audit</a:t>
            </a:r>
            <a:r>
              <a:rPr lang="en-US" dirty="0" smtClean="0">
                <a:effectLst>
                  <a:outerShdw blurRad="38100" dist="38100" dir="2700000" algn="tl">
                    <a:srgbClr val="000000">
                      <a:alpha val="43137"/>
                    </a:srgbClr>
                  </a:outerShdw>
                </a:effectLst>
              </a:rPr>
              <a:t> </a:t>
            </a:r>
            <a:r>
              <a:rPr lang="en-US" dirty="0" smtClean="0"/>
              <a:t>can help you</a:t>
            </a:r>
          </a:p>
          <a:p>
            <a:pPr>
              <a:buNone/>
            </a:pPr>
            <a:r>
              <a:rPr lang="en-US" dirty="0" smtClean="0"/>
              <a:t>assess how much energy your </a:t>
            </a:r>
          </a:p>
          <a:p>
            <a:pPr>
              <a:buNone/>
            </a:pPr>
            <a:r>
              <a:rPr lang="en-US" dirty="0" smtClean="0"/>
              <a:t>home uses and evaluate what </a:t>
            </a:r>
          </a:p>
          <a:p>
            <a:pPr>
              <a:buNone/>
            </a:pPr>
            <a:r>
              <a:rPr lang="en-US" dirty="0" smtClean="0"/>
              <a:t>measures you can take to </a:t>
            </a:r>
          </a:p>
          <a:p>
            <a:pPr>
              <a:buNone/>
            </a:pPr>
            <a:r>
              <a:rPr lang="en-US" dirty="0" smtClean="0"/>
              <a:t>improve efficiency.  </a:t>
            </a:r>
          </a:p>
          <a:p>
            <a:pPr>
              <a:buNone/>
            </a:pPr>
            <a:endParaRPr lang="en-US" dirty="0" smtClean="0"/>
          </a:p>
          <a:p>
            <a:pPr>
              <a:buNone/>
            </a:pPr>
            <a:r>
              <a:rPr lang="en-US" dirty="0" smtClean="0"/>
              <a:t>Thorough audits often use </a:t>
            </a:r>
          </a:p>
          <a:p>
            <a:pPr>
              <a:buNone/>
            </a:pPr>
            <a:r>
              <a:rPr lang="en-US" dirty="0" smtClean="0"/>
              <a:t>equipment such as blower door </a:t>
            </a:r>
          </a:p>
          <a:p>
            <a:pPr>
              <a:buNone/>
            </a:pPr>
            <a:r>
              <a:rPr lang="en-US" dirty="0" smtClean="0"/>
              <a:t>tests, which measure the extent </a:t>
            </a:r>
          </a:p>
          <a:p>
            <a:pPr>
              <a:buNone/>
            </a:pPr>
            <a:r>
              <a:rPr lang="en-US" dirty="0" smtClean="0"/>
              <a:t>of home infiltration in the </a:t>
            </a:r>
          </a:p>
          <a:p>
            <a:pPr>
              <a:buNone/>
            </a:pPr>
            <a:r>
              <a:rPr lang="en-US" dirty="0" smtClean="0"/>
              <a:t>building envelope, and infrared </a:t>
            </a:r>
          </a:p>
          <a:p>
            <a:pPr>
              <a:buNone/>
            </a:pPr>
            <a:r>
              <a:rPr lang="en-US" dirty="0" smtClean="0"/>
              <a:t>cameras, which reveal hard to </a:t>
            </a:r>
          </a:p>
          <a:p>
            <a:pPr>
              <a:buNone/>
            </a:pPr>
            <a:r>
              <a:rPr lang="en-US" dirty="0" smtClean="0"/>
              <a:t>detect areas of air infiltrations </a:t>
            </a:r>
          </a:p>
          <a:p>
            <a:pPr>
              <a:buNone/>
            </a:pPr>
            <a:r>
              <a:rPr lang="en-US" dirty="0" smtClean="0"/>
              <a:t>and missing insulation.</a:t>
            </a:r>
          </a:p>
          <a:p>
            <a:endParaRPr lang="en-US" dirty="0"/>
          </a:p>
        </p:txBody>
      </p:sp>
      <p:pic>
        <p:nvPicPr>
          <p:cNvPr id="14338" name="Picture 2" descr="http://t0.gstatic.com/images?q=tbn:ANd9GcQknAA9Zwu7x1hfCL2s0V68c_NKG_UtqmTMgGLetb4Reqj1_JPD"/>
          <p:cNvPicPr>
            <a:picLocks noChangeAspect="1" noChangeArrowheads="1"/>
          </p:cNvPicPr>
          <p:nvPr/>
        </p:nvPicPr>
        <p:blipFill>
          <a:blip r:embed="rId2" cstate="print"/>
          <a:srcRect/>
          <a:stretch>
            <a:fillRect/>
          </a:stretch>
        </p:blipFill>
        <p:spPr bwMode="auto">
          <a:xfrm>
            <a:off x="4572000" y="1676400"/>
            <a:ext cx="4114800" cy="41148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2413</TotalTime>
  <Words>770</Words>
  <Application>Microsoft Office PowerPoint</Application>
  <PresentationFormat>On-screen Show (4:3)</PresentationFormat>
  <Paragraphs>122</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Designing a Precision Mechanical System:  </vt:lpstr>
      <vt:lpstr>Slide 2</vt:lpstr>
      <vt:lpstr>BUILDING ENERGY CODES</vt:lpstr>
      <vt:lpstr>Top Ten Reasons for  Building Energy Codes</vt:lpstr>
      <vt:lpstr>Energy Codes Continued</vt:lpstr>
      <vt:lpstr>IDENTIFYING THE PROBLEMS!</vt:lpstr>
      <vt:lpstr>Energy Evaluations</vt:lpstr>
      <vt:lpstr>Slide 8</vt:lpstr>
      <vt:lpstr>Energy Audits</vt:lpstr>
      <vt:lpstr>IAQ Tests</vt:lpstr>
      <vt:lpstr>Manual J and D Heat Load Calculations:  The Correct Way to Size a System</vt:lpstr>
      <vt:lpstr>Solutions!</vt:lpstr>
      <vt:lpstr>Energy Efficient HVAC Systems  Proper Size!   Age of Unit!</vt:lpstr>
      <vt:lpstr>Tankless Hot Water Heaters</vt:lpstr>
      <vt:lpstr>   INSULATION  Open Cell Foam      Low-density, spray-applied polyurethane foam. Porous, not a vapor barrier, no added structural stability, R Value 3.8 per 1 inch.    </vt:lpstr>
      <vt:lpstr> INSULATION  Closed Cell Foam  </vt:lpstr>
      <vt:lpstr>Enclosed Crawl Space Dehumidification</vt:lpstr>
      <vt:lpstr> Energy Efficient Windows, Sliding Glass Doors and French Doors</vt:lpstr>
      <vt:lpstr>Slide 19</vt:lpstr>
      <vt:lpstr>New Construction</vt:lpstr>
      <vt:lpstr>Slide 21</vt:lpstr>
      <vt:lpstr>Remodel or Retro-fit</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Mechanical Systems: A Holistic Approach to Designing a High Performance Home</dc:title>
  <dc:creator>Paige Stevenson</dc:creator>
  <cp:lastModifiedBy>Paige Stevenson</cp:lastModifiedBy>
  <cp:revision>90</cp:revision>
  <dcterms:created xsi:type="dcterms:W3CDTF">2011-08-08T01:13:26Z</dcterms:created>
  <dcterms:modified xsi:type="dcterms:W3CDTF">2012-08-09T01:33:10Z</dcterms:modified>
</cp:coreProperties>
</file>